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258" r:id="rId2"/>
    <p:sldId id="322" r:id="rId3"/>
    <p:sldId id="447" r:id="rId4"/>
    <p:sldId id="381" r:id="rId5"/>
    <p:sldId id="436" r:id="rId6"/>
    <p:sldId id="437" r:id="rId7"/>
    <p:sldId id="392" r:id="rId8"/>
    <p:sldId id="443" r:id="rId9"/>
    <p:sldId id="395" r:id="rId10"/>
    <p:sldId id="441" r:id="rId11"/>
    <p:sldId id="396" r:id="rId12"/>
    <p:sldId id="402" r:id="rId13"/>
    <p:sldId id="403" r:id="rId14"/>
    <p:sldId id="404" r:id="rId15"/>
    <p:sldId id="412" r:id="rId16"/>
    <p:sldId id="444" r:id="rId17"/>
    <p:sldId id="397" r:id="rId18"/>
    <p:sldId id="446" r:id="rId19"/>
    <p:sldId id="471" r:id="rId20"/>
    <p:sldId id="468" r:id="rId21"/>
    <p:sldId id="431" r:id="rId22"/>
    <p:sldId id="419" r:id="rId23"/>
    <p:sldId id="472" r:id="rId24"/>
    <p:sldId id="473" r:id="rId25"/>
    <p:sldId id="434" r:id="rId26"/>
    <p:sldId id="435" r:id="rId27"/>
    <p:sldId id="4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b2f62a5d857d10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E085C-D521-4FC5-F2F9-D5CDE508FCCE}" v="4" dt="2025-04-26T12:06:37.795"/>
    <p1510:client id="{7DBD91A5-55BA-75CD-62BC-C07C1F02A18D}" v="1" dt="2025-04-26T20:04:47.884"/>
    <p1510:client id="{D3C9FB06-8561-9326-1F89-2B771B6B61C1}" v="1" dt="2025-04-27T06:00:40.222"/>
    <p1510:client id="{F3031E81-FCA3-2242-F12E-EE852F9A5E61}" v="2" dt="2025-04-25T18:58:50.11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tara Nandanwar" userId="S::21d170045@iitb.ac.in::d18e3ba7-04a0-4467-b810-e7081787464c" providerId="AD" clId="Web-{D3C9FB06-8561-9326-1F89-2B771B6B61C1}"/>
    <pc:docChg chg="modSld">
      <pc:chgData name="Uttara Nandanwar" userId="S::21d170045@iitb.ac.in::d18e3ba7-04a0-4467-b810-e7081787464c" providerId="AD" clId="Web-{D3C9FB06-8561-9326-1F89-2B771B6B61C1}" dt="2025-04-27T06:00:40.222" v="0" actId="1076"/>
      <pc:docMkLst>
        <pc:docMk/>
      </pc:docMkLst>
      <pc:sldChg chg="modSp">
        <pc:chgData name="Uttara Nandanwar" userId="S::21d170045@iitb.ac.in::d18e3ba7-04a0-4467-b810-e7081787464c" providerId="AD" clId="Web-{D3C9FB06-8561-9326-1F89-2B771B6B61C1}" dt="2025-04-27T06:00:40.222" v="0" actId="1076"/>
        <pc:sldMkLst>
          <pc:docMk/>
          <pc:sldMk cId="408986856" sldId="436"/>
        </pc:sldMkLst>
        <pc:picChg chg="mod">
          <ac:chgData name="Uttara Nandanwar" userId="S::21d170045@iitb.ac.in::d18e3ba7-04a0-4467-b810-e7081787464c" providerId="AD" clId="Web-{D3C9FB06-8561-9326-1F89-2B771B6B61C1}" dt="2025-04-27T06:00:40.222" v="0" actId="1076"/>
          <ac:picMkLst>
            <pc:docMk/>
            <pc:sldMk cId="408986856" sldId="436"/>
            <ac:picMk id="6" creationId="{3A0FBF90-3AB5-4E6B-92F6-C3433DAABC86}"/>
          </ac:picMkLst>
        </pc:picChg>
      </pc:sldChg>
    </pc:docChg>
  </pc:docChgLst>
  <pc:docChgLst>
    <pc:chgData name="Ojas Somani" userId="S::ojas_somani@iitb.ac.in::36ce432d-5c6d-4d59-9db4-cb3ff9acec5b" providerId="AD" clId="Web-{F3031E81-FCA3-2242-F12E-EE852F9A5E61}"/>
    <pc:docChg chg="addSld delSld">
      <pc:chgData name="Ojas Somani" userId="S::ojas_somani@iitb.ac.in::36ce432d-5c6d-4d59-9db4-cb3ff9acec5b" providerId="AD" clId="Web-{F3031E81-FCA3-2242-F12E-EE852F9A5E61}" dt="2025-04-25T18:58:50.112" v="1"/>
      <pc:docMkLst>
        <pc:docMk/>
      </pc:docMkLst>
      <pc:sldChg chg="new del">
        <pc:chgData name="Ojas Somani" userId="S::ojas_somani@iitb.ac.in::36ce432d-5c6d-4d59-9db4-cb3ff9acec5b" providerId="AD" clId="Web-{F3031E81-FCA3-2242-F12E-EE852F9A5E61}" dt="2025-04-25T18:58:50.112" v="1"/>
        <pc:sldMkLst>
          <pc:docMk/>
          <pc:sldMk cId="4205066192" sldId="474"/>
        </pc:sldMkLst>
      </pc:sldChg>
    </pc:docChg>
  </pc:docChgLst>
  <pc:docChgLst>
    <pc:chgData name="Priyanshi Verma" userId="S::22b1503@iitb.ac.in::f7c0855f-b12b-4771-a662-571becdca939" providerId="AD" clId="Web-{687E1CEB-3C37-4E33-83A9-FAE9C833E153}"/>
    <pc:docChg chg="modSld">
      <pc:chgData name="Priyanshi Verma" userId="S::22b1503@iitb.ac.in::f7c0855f-b12b-4771-a662-571becdca939" providerId="AD" clId="Web-{687E1CEB-3C37-4E33-83A9-FAE9C833E153}" dt="2025-04-21T15:12:40.658" v="6"/>
      <pc:docMkLst>
        <pc:docMk/>
      </pc:docMkLst>
      <pc:sldChg chg="modSp">
        <pc:chgData name="Priyanshi Verma" userId="S::22b1503@iitb.ac.in::f7c0855f-b12b-4771-a662-571becdca939" providerId="AD" clId="Web-{687E1CEB-3C37-4E33-83A9-FAE9C833E153}" dt="2025-04-21T14:50:44.577" v="4" actId="20577"/>
        <pc:sldMkLst>
          <pc:docMk/>
          <pc:sldMk cId="1171822485" sldId="412"/>
        </pc:sldMkLst>
        <pc:spChg chg="mod">
          <ac:chgData name="Priyanshi Verma" userId="S::22b1503@iitb.ac.in::f7c0855f-b12b-4771-a662-571becdca939" providerId="AD" clId="Web-{687E1CEB-3C37-4E33-83A9-FAE9C833E153}" dt="2025-04-21T14:50:44.577" v="4" actId="20577"/>
          <ac:spMkLst>
            <pc:docMk/>
            <pc:sldMk cId="1171822485" sldId="412"/>
            <ac:spMk id="3" creationId="{00000000-0000-0000-0000-000000000000}"/>
          </ac:spMkLst>
        </pc:spChg>
      </pc:sldChg>
      <pc:sldChg chg="delSp modSp">
        <pc:chgData name="Priyanshi Verma" userId="S::22b1503@iitb.ac.in::f7c0855f-b12b-4771-a662-571becdca939" providerId="AD" clId="Web-{687E1CEB-3C37-4E33-83A9-FAE9C833E153}" dt="2025-04-21T15:12:40.658" v="6"/>
        <pc:sldMkLst>
          <pc:docMk/>
          <pc:sldMk cId="1576867982" sldId="444"/>
        </pc:sldMkLst>
        <pc:spChg chg="del mod">
          <ac:chgData name="Priyanshi Verma" userId="S::22b1503@iitb.ac.in::f7c0855f-b12b-4771-a662-571becdca939" providerId="AD" clId="Web-{687E1CEB-3C37-4E33-83A9-FAE9C833E153}" dt="2025-04-21T15:12:40.658" v="6"/>
          <ac:spMkLst>
            <pc:docMk/>
            <pc:sldMk cId="1576867982" sldId="444"/>
            <ac:spMk id="3" creationId="{33CD1CD2-00F9-40C1-92C7-DAB4802D90B8}"/>
          </ac:spMkLst>
        </pc:spChg>
      </pc:sldChg>
    </pc:docChg>
  </pc:docChgLst>
  <pc:docChgLst>
    <pc:chgData name="Guest User" userId="S::urn:spo:anon#9857745ecfcfb606348b8163c3808cb990088b6353b26edd53616a42cf2f342b::" providerId="AD" clId="Web-{2AEBEF57-651C-FA96-428A-A999EAE14271}"/>
    <pc:docChg chg="modSld">
      <pc:chgData name="Guest User" userId="S::urn:spo:anon#9857745ecfcfb606348b8163c3808cb990088b6353b26edd53616a42cf2f342b::" providerId="AD" clId="Web-{2AEBEF57-651C-FA96-428A-A999EAE14271}" dt="2025-04-20T07:05:44.491" v="0"/>
      <pc:docMkLst>
        <pc:docMk/>
      </pc:docMkLst>
      <pc:sldChg chg="delSp">
        <pc:chgData name="Guest User" userId="S::urn:spo:anon#9857745ecfcfb606348b8163c3808cb990088b6353b26edd53616a42cf2f342b::" providerId="AD" clId="Web-{2AEBEF57-651C-FA96-428A-A999EAE14271}" dt="2025-04-20T07:05:44.491" v="0"/>
        <pc:sldMkLst>
          <pc:docMk/>
          <pc:sldMk cId="523556640" sldId="396"/>
        </pc:sldMkLst>
        <pc:spChg chg="del">
          <ac:chgData name="Guest User" userId="S::urn:spo:anon#9857745ecfcfb606348b8163c3808cb990088b6353b26edd53616a42cf2f342b::" providerId="AD" clId="Web-{2AEBEF57-651C-FA96-428A-A999EAE14271}" dt="2025-04-20T07:05:44.491" v="0"/>
          <ac:spMkLst>
            <pc:docMk/>
            <pc:sldMk cId="523556640" sldId="396"/>
            <ac:spMk id="3" creationId="{00000000-0000-0000-0000-000000000000}"/>
          </ac:spMkLst>
        </pc:spChg>
      </pc:sldChg>
    </pc:docChg>
  </pc:docChgLst>
  <pc:docChgLst>
    <pc:chgData name="Guest User" userId="S::urn:spo:anon#9857745ecfcfb606348b8163c3808cb990088b6353b26edd53616a42cf2f342b::" providerId="AD" clId="Web-{65F1D50A-9AFC-073E-9EBE-9911F05F1D92}"/>
    <pc:docChg chg="modSld">
      <pc:chgData name="Guest User" userId="S::urn:spo:anon#9857745ecfcfb606348b8163c3808cb990088b6353b26edd53616a42cf2f342b::" providerId="AD" clId="Web-{65F1D50A-9AFC-073E-9EBE-9911F05F1D92}" dt="2025-04-06T13:13:52.579" v="0" actId="1076"/>
      <pc:docMkLst>
        <pc:docMk/>
      </pc:docMkLst>
      <pc:sldChg chg="modSp">
        <pc:chgData name="Guest User" userId="S::urn:spo:anon#9857745ecfcfb606348b8163c3808cb990088b6353b26edd53616a42cf2f342b::" providerId="AD" clId="Web-{65F1D50A-9AFC-073E-9EBE-9911F05F1D92}" dt="2025-04-06T13:13:52.579" v="0" actId="1076"/>
        <pc:sldMkLst>
          <pc:docMk/>
          <pc:sldMk cId="3470514046" sldId="381"/>
        </pc:sldMkLst>
        <pc:spChg chg="mod">
          <ac:chgData name="Guest User" userId="S::urn:spo:anon#9857745ecfcfb606348b8163c3808cb990088b6353b26edd53616a42cf2f342b::" providerId="AD" clId="Web-{65F1D50A-9AFC-073E-9EBE-9911F05F1D92}" dt="2025-04-06T13:13:52.579" v="0" actId="1076"/>
          <ac:spMkLst>
            <pc:docMk/>
            <pc:sldMk cId="3470514046" sldId="381"/>
            <ac:spMk id="8" creationId="{00000000-0000-0000-0000-000000000000}"/>
          </ac:spMkLst>
        </pc:spChg>
      </pc:sldChg>
    </pc:docChg>
  </pc:docChgLst>
  <pc:docChgLst>
    <pc:chgData name="Ojas Somani" userId="S::ojas_somani@iitb.ac.in::36ce432d-5c6d-4d59-9db4-cb3ff9acec5b" providerId="AD" clId="Web-{7DBD91A5-55BA-75CD-62BC-C07C1F02A18D}"/>
    <pc:docChg chg="modSld">
      <pc:chgData name="Ojas Somani" userId="S::ojas_somani@iitb.ac.in::36ce432d-5c6d-4d59-9db4-cb3ff9acec5b" providerId="AD" clId="Web-{7DBD91A5-55BA-75CD-62BC-C07C1F02A18D}" dt="2025-04-26T20:04:47.884" v="0" actId="1076"/>
      <pc:docMkLst>
        <pc:docMk/>
      </pc:docMkLst>
      <pc:sldChg chg="modSp">
        <pc:chgData name="Ojas Somani" userId="S::ojas_somani@iitb.ac.in::36ce432d-5c6d-4d59-9db4-cb3ff9acec5b" providerId="AD" clId="Web-{7DBD91A5-55BA-75CD-62BC-C07C1F02A18D}" dt="2025-04-26T20:04:47.884" v="0" actId="1076"/>
        <pc:sldMkLst>
          <pc:docMk/>
          <pc:sldMk cId="3019301396" sldId="435"/>
        </pc:sldMkLst>
        <pc:picChg chg="mod">
          <ac:chgData name="Ojas Somani" userId="S::ojas_somani@iitb.ac.in::36ce432d-5c6d-4d59-9db4-cb3ff9acec5b" providerId="AD" clId="Web-{7DBD91A5-55BA-75CD-62BC-C07C1F02A18D}" dt="2025-04-26T20:04:47.884" v="0" actId="1076"/>
          <ac:picMkLst>
            <pc:docMk/>
            <pc:sldMk cId="3019301396" sldId="435"/>
            <ac:picMk id="3" creationId="{70927A85-E907-465D-9F1C-2E7EF2323194}"/>
          </ac:picMkLst>
        </pc:picChg>
      </pc:sldChg>
    </pc:docChg>
  </pc:docChgLst>
  <pc:docChgLst>
    <pc:chgData name="Guest User" userId="S::urn:spo:anon#9857745ecfcfb606348b8163c3808cb990088b6353b26edd53616a42cf2f342b::" providerId="AD" clId="Web-{273E085C-D521-4FC5-F2F9-D5CDE508FCCE}"/>
    <pc:docChg chg="modSld">
      <pc:chgData name="Guest User" userId="S::urn:spo:anon#9857745ecfcfb606348b8163c3808cb990088b6353b26edd53616a42cf2f342b::" providerId="AD" clId="Web-{273E085C-D521-4FC5-F2F9-D5CDE508FCCE}" dt="2025-04-26T12:06:37.795" v="3" actId="1076"/>
      <pc:docMkLst>
        <pc:docMk/>
      </pc:docMkLst>
      <pc:sldChg chg="modSp">
        <pc:chgData name="Guest User" userId="S::urn:spo:anon#9857745ecfcfb606348b8163c3808cb990088b6353b26edd53616a42cf2f342b::" providerId="AD" clId="Web-{273E085C-D521-4FC5-F2F9-D5CDE508FCCE}" dt="2025-04-26T12:06:37.795" v="3" actId="1076"/>
        <pc:sldMkLst>
          <pc:docMk/>
          <pc:sldMk cId="3046260581" sldId="403"/>
        </pc:sldMkLst>
        <pc:picChg chg="mod">
          <ac:chgData name="Guest User" userId="S::urn:spo:anon#9857745ecfcfb606348b8163c3808cb990088b6353b26edd53616a42cf2f342b::" providerId="AD" clId="Web-{273E085C-D521-4FC5-F2F9-D5CDE508FCCE}" dt="2025-04-26T12:06:37.795" v="3" actId="1076"/>
          <ac:picMkLst>
            <pc:docMk/>
            <pc:sldMk cId="3046260581" sldId="403"/>
            <ac:picMk id="6" creationId="{00000000-0000-0000-0000-000000000000}"/>
          </ac:picMkLst>
        </pc:picChg>
      </pc:sldChg>
      <pc:sldChg chg="modSp">
        <pc:chgData name="Guest User" userId="S::urn:spo:anon#9857745ecfcfb606348b8163c3808cb990088b6353b26edd53616a42cf2f342b::" providerId="AD" clId="Web-{273E085C-D521-4FC5-F2F9-D5CDE508FCCE}" dt="2025-04-26T12:01:13.906" v="1"/>
        <pc:sldMkLst>
          <pc:docMk/>
          <pc:sldMk cId="3683259717" sldId="441"/>
        </pc:sldMkLst>
        <pc:graphicFrameChg chg="mod modGraphic">
          <ac:chgData name="Guest User" userId="S::urn:spo:anon#9857745ecfcfb606348b8163c3808cb990088b6353b26edd53616a42cf2f342b::" providerId="AD" clId="Web-{273E085C-D521-4FC5-F2F9-D5CDE508FCCE}" dt="2025-04-26T12:01:13.906" v="1"/>
          <ac:graphicFrameMkLst>
            <pc:docMk/>
            <pc:sldMk cId="3683259717" sldId="441"/>
            <ac:graphicFrameMk id="7" creationId="{F061DFD8-D98E-463A-B395-7109F3D42989}"/>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4/26/2025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4/26/2025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D11621D-C1D2-4839-9DE9-552C3ACE53FA}" type="datetime1">
              <a:rPr lang="en-US" smtClean="0"/>
              <a:t>4/26/2025</a:t>
            </a:fld>
            <a:endParaRPr lang="en-US"/>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EN 410/607 Energy Management</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D944CB0-047C-49AE-AF62-DC7D78799A91}" type="datetime1">
              <a:rPr lang="en-US" smtClean="0"/>
              <a:t>4/26/2025</a:t>
            </a:fld>
            <a:endParaRPr/>
          </a:p>
        </p:txBody>
      </p:sp>
      <p:sp>
        <p:nvSpPr>
          <p:cNvPr id="5" name="Footer Placeholder 4"/>
          <p:cNvSpPr>
            <a:spLocks noGrp="1"/>
          </p:cNvSpPr>
          <p:nvPr>
            <p:ph type="ftr" sz="quarter" idx="11"/>
          </p:nvPr>
        </p:nvSpPr>
        <p:spPr/>
        <p:txBody>
          <a:bodyPr/>
          <a:lstStyle/>
          <a:p>
            <a:r>
              <a:rPr lang="en-IN"/>
              <a:t>EN 410/607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B2A180B2-EAB5-4A8E-AF40-EBE05EEC4086}" type="datetime1">
              <a:rPr lang="en-US" smtClean="0"/>
              <a:t>4/26/2025</a:t>
            </a:fld>
            <a:endParaRPr/>
          </a:p>
        </p:txBody>
      </p:sp>
      <p:sp>
        <p:nvSpPr>
          <p:cNvPr id="5" name="Footer Placeholder 4"/>
          <p:cNvSpPr>
            <a:spLocks noGrp="1"/>
          </p:cNvSpPr>
          <p:nvPr>
            <p:ph type="ftr" sz="quarter" idx="11"/>
          </p:nvPr>
        </p:nvSpPr>
        <p:spPr>
          <a:xfrm>
            <a:off x="2382374" y="6356350"/>
            <a:ext cx="5687786" cy="365125"/>
          </a:xfrm>
        </p:spPr>
        <p:txBody>
          <a:bodyPr/>
          <a:lstStyle/>
          <a:p>
            <a:r>
              <a:rPr lang="en-IN"/>
              <a:t>EN 410/607 Energy Management</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A211A1-27FC-45A2-A0DE-391F71F95A36}" type="datetime1">
              <a:rPr lang="en-US" smtClean="0"/>
              <a:t>4/26/2025</a:t>
            </a:fld>
            <a:endParaRPr/>
          </a:p>
        </p:txBody>
      </p:sp>
      <p:sp>
        <p:nvSpPr>
          <p:cNvPr id="5" name="Footer Placeholder 4"/>
          <p:cNvSpPr>
            <a:spLocks noGrp="1"/>
          </p:cNvSpPr>
          <p:nvPr>
            <p:ph type="ftr" sz="quarter" idx="11"/>
          </p:nvPr>
        </p:nvSpPr>
        <p:spPr/>
        <p:txBody>
          <a:bodyPr/>
          <a:lstStyle/>
          <a:p>
            <a:r>
              <a:rPr lang="en-IN"/>
              <a:t>EN 410/607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610FB3A3-DCAE-41B3-9C26-E38E386DA86C}" type="datetime1">
              <a:rPr lang="en-US" smtClean="0"/>
              <a:t>4/26/2025</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EN 410/607 Energy Management</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D855149-810E-4CBB-97AD-0CFE4ED68BE6}"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7D0DDB3-9AEB-4780-86B0-CF7FBBA06FF2}" type="datetime1">
              <a:rPr lang="en-US" smtClean="0"/>
              <a:t>4/26/2025</a:t>
            </a:fld>
            <a:endParaRPr/>
          </a:p>
        </p:txBody>
      </p:sp>
      <p:sp>
        <p:nvSpPr>
          <p:cNvPr id="8" name="Footer Placeholder 7"/>
          <p:cNvSpPr>
            <a:spLocks noGrp="1"/>
          </p:cNvSpPr>
          <p:nvPr>
            <p:ph type="ftr" sz="quarter" idx="11"/>
          </p:nvPr>
        </p:nvSpPr>
        <p:spPr/>
        <p:txBody>
          <a:bodyPr/>
          <a:lstStyle/>
          <a:p>
            <a:r>
              <a:rPr lang="en-IN"/>
              <a:t>EN 410/607 Energy Management</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E9665835-130A-492A-9A63-A8C15B18D696}" type="datetime1">
              <a:rPr lang="en-US" smtClean="0"/>
              <a:t>4/26/2025</a:t>
            </a:fld>
            <a:endParaRPr/>
          </a:p>
        </p:txBody>
      </p:sp>
      <p:sp>
        <p:nvSpPr>
          <p:cNvPr id="4" name="Footer Placeholder 3"/>
          <p:cNvSpPr>
            <a:spLocks noGrp="1"/>
          </p:cNvSpPr>
          <p:nvPr>
            <p:ph type="ftr" sz="quarter" idx="11"/>
          </p:nvPr>
        </p:nvSpPr>
        <p:spPr/>
        <p:txBody>
          <a:bodyPr/>
          <a:lstStyle/>
          <a:p>
            <a:r>
              <a:rPr lang="en-IN"/>
              <a:t>EN 410/607 Energy Management</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F631C-CC4F-4D21-BE4A-EF30731FE194}" type="datetime1">
              <a:rPr lang="en-US" smtClean="0"/>
              <a:t>4/26/2025</a:t>
            </a:fld>
            <a:endParaRPr/>
          </a:p>
        </p:txBody>
      </p:sp>
      <p:sp>
        <p:nvSpPr>
          <p:cNvPr id="3" name="Footer Placeholder 2"/>
          <p:cNvSpPr>
            <a:spLocks noGrp="1"/>
          </p:cNvSpPr>
          <p:nvPr>
            <p:ph type="ftr" sz="quarter" idx="11"/>
          </p:nvPr>
        </p:nvSpPr>
        <p:spPr/>
        <p:txBody>
          <a:bodyPr/>
          <a:lstStyle/>
          <a:p>
            <a:r>
              <a:rPr lang="en-IN"/>
              <a:t>EN 410/607 Energy Management</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FAEABD2-DFE0-471E-A770-B730AD6578BD}"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A57709F5-F776-4822-AF39-5CD6CD2D08CD}"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8CDD9C8C-88F5-4122-8880-5BFE0C0E037B}" type="datetime1">
              <a:rPr lang="en-US" smtClean="0"/>
              <a:t>4/26/2025</a:t>
            </a:fld>
            <a:endParaRPr lang="en-US"/>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EN 410/607 Energy Management</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uru.a@iitm.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EN 410</a:t>
            </a:r>
            <a:br>
              <a:rPr lang="en-US"/>
            </a:br>
            <a:r>
              <a:rPr lang="en-US"/>
              <a:t>Energy Management</a:t>
            </a:r>
          </a:p>
        </p:txBody>
      </p:sp>
      <p:sp>
        <p:nvSpPr>
          <p:cNvPr id="3" name="Subtitle 2"/>
          <p:cNvSpPr>
            <a:spLocks noGrp="1"/>
          </p:cNvSpPr>
          <p:nvPr>
            <p:ph type="subTitle" idx="1"/>
          </p:nvPr>
        </p:nvSpPr>
        <p:spPr/>
        <p:txBody>
          <a:bodyPr/>
          <a:lstStyle/>
          <a:p>
            <a:pPr algn="r"/>
            <a:r>
              <a:rPr lang="en-US" err="1"/>
              <a:t>Gurubalan</a:t>
            </a:r>
            <a:r>
              <a:rPr lang="en-US"/>
              <a:t> </a:t>
            </a:r>
            <a:r>
              <a:rPr lang="en-US" err="1"/>
              <a:t>Annadurai</a:t>
            </a:r>
            <a:endParaRPr lang="en-US"/>
          </a:p>
          <a:p>
            <a:pPr algn="r"/>
            <a:r>
              <a:rPr lang="en-US">
                <a:hlinkClick r:id="rId2"/>
              </a:rPr>
              <a:t>guru.a@iitb.ac.in</a:t>
            </a:r>
            <a:r>
              <a:rPr lang="en-US"/>
              <a:t>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77DB-535D-4CDA-BF2C-EDADB055F391}"/>
              </a:ext>
            </a:extLst>
          </p:cNvPr>
          <p:cNvSpPr>
            <a:spLocks noGrp="1"/>
          </p:cNvSpPr>
          <p:nvPr>
            <p:ph type="title"/>
          </p:nvPr>
        </p:nvSpPr>
        <p:spPr/>
        <p:txBody>
          <a:bodyPr/>
          <a:lstStyle/>
          <a:p>
            <a:r>
              <a:rPr lang="en-IN" sz="3200"/>
              <a:t>Problem 1 (Direct method)</a:t>
            </a:r>
            <a:endParaRPr lang="en-IN"/>
          </a:p>
        </p:txBody>
      </p:sp>
      <p:sp>
        <p:nvSpPr>
          <p:cNvPr id="3" name="Content Placeholder 2">
            <a:extLst>
              <a:ext uri="{FF2B5EF4-FFF2-40B4-BE49-F238E27FC236}">
                <a16:creationId xmlns:a16="http://schemas.microsoft.com/office/drawing/2014/main" id="{34367947-44B1-4A01-B6F2-C28A91527BDE}"/>
              </a:ext>
            </a:extLst>
          </p:cNvPr>
          <p:cNvSpPr>
            <a:spLocks noGrp="1"/>
          </p:cNvSpPr>
          <p:nvPr>
            <p:ph idx="1"/>
          </p:nvPr>
        </p:nvSpPr>
        <p:spPr>
          <a:xfrm>
            <a:off x="635725" y="1828456"/>
            <a:ext cx="9628632" cy="3986213"/>
          </a:xfrm>
        </p:spPr>
        <p:txBody>
          <a:bodyPr/>
          <a:lstStyle/>
          <a:p>
            <a:r>
              <a:rPr lang="en-IN" sz="2000"/>
              <a:t> Find out the efficiency and evaporation ration of the boiler by direct method.</a:t>
            </a:r>
          </a:p>
          <a:p>
            <a:endParaRPr lang="en-IN" sz="2000"/>
          </a:p>
          <a:p>
            <a:endParaRPr lang="en-IN"/>
          </a:p>
        </p:txBody>
      </p:sp>
      <p:sp>
        <p:nvSpPr>
          <p:cNvPr id="4" name="Footer Placeholder 3">
            <a:extLst>
              <a:ext uri="{FF2B5EF4-FFF2-40B4-BE49-F238E27FC236}">
                <a16:creationId xmlns:a16="http://schemas.microsoft.com/office/drawing/2014/main" id="{8F633C20-E4CA-4783-9F6A-194F7AAF7453}"/>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05AEB956-43C5-4E07-B38D-F0344A24584F}"/>
              </a:ext>
            </a:extLst>
          </p:cNvPr>
          <p:cNvSpPr>
            <a:spLocks noGrp="1"/>
          </p:cNvSpPr>
          <p:nvPr>
            <p:ph type="sldNum" sz="quarter" idx="12"/>
          </p:nvPr>
        </p:nvSpPr>
        <p:spPr/>
        <p:txBody>
          <a:bodyPr/>
          <a:lstStyle/>
          <a:p>
            <a:fld id="{BD266BE7-899D-4075-917F-DBDE33B6B692}" type="slidenum">
              <a:rPr lang="en-IN" smtClean="0"/>
              <a:t>10</a:t>
            </a:fld>
            <a:endParaRPr lang="en-IN"/>
          </a:p>
        </p:txBody>
      </p:sp>
      <p:graphicFrame>
        <p:nvGraphicFramePr>
          <p:cNvPr id="7" name="Table 6">
            <a:extLst>
              <a:ext uri="{FF2B5EF4-FFF2-40B4-BE49-F238E27FC236}">
                <a16:creationId xmlns:a16="http://schemas.microsoft.com/office/drawing/2014/main" id="{F061DFD8-D98E-463A-B395-7109F3D42989}"/>
              </a:ext>
            </a:extLst>
          </p:cNvPr>
          <p:cNvGraphicFramePr>
            <a:graphicFrameLocks noGrp="1"/>
          </p:cNvGraphicFramePr>
          <p:nvPr/>
        </p:nvGraphicFramePr>
        <p:xfrm>
          <a:off x="1177300" y="2303179"/>
          <a:ext cx="10075652" cy="4418296"/>
        </p:xfrm>
        <a:graphic>
          <a:graphicData uri="http://schemas.openxmlformats.org/drawingml/2006/table">
            <a:tbl>
              <a:tblPr firstRow="1" bandRow="1">
                <a:tableStyleId>{69CF1AB2-1976-4502-BF36-3FF5EA218861}</a:tableStyleId>
              </a:tblPr>
              <a:tblGrid>
                <a:gridCol w="5037826">
                  <a:extLst>
                    <a:ext uri="{9D8B030D-6E8A-4147-A177-3AD203B41FA5}">
                      <a16:colId xmlns:a16="http://schemas.microsoft.com/office/drawing/2014/main" val="175122689"/>
                    </a:ext>
                  </a:extLst>
                </a:gridCol>
                <a:gridCol w="5037826">
                  <a:extLst>
                    <a:ext uri="{9D8B030D-6E8A-4147-A177-3AD203B41FA5}">
                      <a16:colId xmlns:a16="http://schemas.microsoft.com/office/drawing/2014/main" val="42370471"/>
                    </a:ext>
                  </a:extLst>
                </a:gridCol>
              </a:tblGrid>
              <a:tr h="552287">
                <a:tc>
                  <a:txBody>
                    <a:bodyPr/>
                    <a:lstStyle/>
                    <a:p>
                      <a:r>
                        <a:rPr lang="en-IN"/>
                        <a:t>Type of Boiler</a:t>
                      </a:r>
                      <a:r>
                        <a:rPr lang="en-IN" baseline="0"/>
                        <a:t> </a:t>
                      </a:r>
                      <a:endParaRPr lang="en-IN"/>
                    </a:p>
                  </a:txBody>
                  <a:tcPr/>
                </a:tc>
                <a:tc>
                  <a:txBody>
                    <a:bodyPr/>
                    <a:lstStyle/>
                    <a:p>
                      <a:r>
                        <a:rPr lang="en-IN"/>
                        <a:t>Coal Fired</a:t>
                      </a:r>
                    </a:p>
                  </a:txBody>
                  <a:tcPr/>
                </a:tc>
                <a:extLst>
                  <a:ext uri="{0D108BD9-81ED-4DB2-BD59-A6C34878D82A}">
                    <a16:rowId xmlns:a16="http://schemas.microsoft.com/office/drawing/2014/main" val="920573109"/>
                  </a:ext>
                </a:extLst>
              </a:tr>
              <a:tr h="552287">
                <a:tc>
                  <a:txBody>
                    <a:bodyPr/>
                    <a:lstStyle/>
                    <a:p>
                      <a:r>
                        <a:rPr lang="en-IN"/>
                        <a:t>Quantity of steam generated</a:t>
                      </a:r>
                    </a:p>
                  </a:txBody>
                  <a:tcPr/>
                </a:tc>
                <a:tc>
                  <a:txBody>
                    <a:bodyPr/>
                    <a:lstStyle/>
                    <a:p>
                      <a:r>
                        <a:rPr lang="en-IN"/>
                        <a:t>8 TPH</a:t>
                      </a:r>
                    </a:p>
                  </a:txBody>
                  <a:tcPr/>
                </a:tc>
                <a:extLst>
                  <a:ext uri="{0D108BD9-81ED-4DB2-BD59-A6C34878D82A}">
                    <a16:rowId xmlns:a16="http://schemas.microsoft.com/office/drawing/2014/main" val="126065721"/>
                  </a:ext>
                </a:extLst>
              </a:tr>
              <a:tr h="552287">
                <a:tc>
                  <a:txBody>
                    <a:bodyPr/>
                    <a:lstStyle/>
                    <a:p>
                      <a:r>
                        <a:rPr lang="en-IN"/>
                        <a:t>Steam pressure/</a:t>
                      </a:r>
                      <a:r>
                        <a:rPr lang="en-IN" baseline="0"/>
                        <a:t> tem</a:t>
                      </a:r>
                      <a:endParaRPr lang="en-IN"/>
                    </a:p>
                  </a:txBody>
                  <a:tcPr/>
                </a:tc>
                <a:tc>
                  <a:txBody>
                    <a:bodyPr/>
                    <a:lstStyle/>
                    <a:p>
                      <a:r>
                        <a:rPr lang="en-IN"/>
                        <a:t>10  bar/180</a:t>
                      </a:r>
                      <a:r>
                        <a:rPr lang="en-IN">
                          <a:latin typeface="Times New Roman" panose="02020603050405020304" pitchFamily="18" charset="0"/>
                          <a:cs typeface="Times New Roman" panose="02020603050405020304" pitchFamily="18" charset="0"/>
                        </a:rPr>
                        <a:t>℃</a:t>
                      </a:r>
                      <a:endParaRPr lang="en-IN"/>
                    </a:p>
                  </a:txBody>
                  <a:tcPr/>
                </a:tc>
                <a:extLst>
                  <a:ext uri="{0D108BD9-81ED-4DB2-BD59-A6C34878D82A}">
                    <a16:rowId xmlns:a16="http://schemas.microsoft.com/office/drawing/2014/main" val="2370930760"/>
                  </a:ext>
                </a:extLst>
              </a:tr>
              <a:tr h="552287">
                <a:tc>
                  <a:txBody>
                    <a:bodyPr/>
                    <a:lstStyle/>
                    <a:p>
                      <a:r>
                        <a:rPr lang="en-IN"/>
                        <a:t>Quantity</a:t>
                      </a:r>
                      <a:r>
                        <a:rPr lang="en-IN" baseline="0"/>
                        <a:t> of Coal consumed </a:t>
                      </a:r>
                      <a:endParaRPr lang="en-IN"/>
                    </a:p>
                  </a:txBody>
                  <a:tcPr/>
                </a:tc>
                <a:tc>
                  <a:txBody>
                    <a:bodyPr/>
                    <a:lstStyle/>
                    <a:p>
                      <a:r>
                        <a:rPr lang="en-IN"/>
                        <a:t>1.8 TPH</a:t>
                      </a:r>
                    </a:p>
                  </a:txBody>
                  <a:tcPr/>
                </a:tc>
                <a:extLst>
                  <a:ext uri="{0D108BD9-81ED-4DB2-BD59-A6C34878D82A}">
                    <a16:rowId xmlns:a16="http://schemas.microsoft.com/office/drawing/2014/main" val="565921421"/>
                  </a:ext>
                </a:extLst>
              </a:tr>
              <a:tr h="552287">
                <a:tc>
                  <a:txBody>
                    <a:bodyPr/>
                    <a:lstStyle/>
                    <a:p>
                      <a:r>
                        <a:rPr lang="en-IN"/>
                        <a:t>Feed water temperature</a:t>
                      </a:r>
                    </a:p>
                  </a:txBody>
                  <a:tcPr/>
                </a:tc>
                <a:tc>
                  <a:txBody>
                    <a:bodyPr/>
                    <a:lstStyle/>
                    <a:p>
                      <a:r>
                        <a:rPr lang="en-IN"/>
                        <a:t>85 C</a:t>
                      </a:r>
                    </a:p>
                  </a:txBody>
                  <a:tcPr/>
                </a:tc>
                <a:extLst>
                  <a:ext uri="{0D108BD9-81ED-4DB2-BD59-A6C34878D82A}">
                    <a16:rowId xmlns:a16="http://schemas.microsoft.com/office/drawing/2014/main" val="1486406950"/>
                  </a:ext>
                </a:extLst>
              </a:tr>
              <a:tr h="552287">
                <a:tc>
                  <a:txBody>
                    <a:bodyPr/>
                    <a:lstStyle/>
                    <a:p>
                      <a:r>
                        <a:rPr lang="en-IN"/>
                        <a:t>GCV of Coal</a:t>
                      </a:r>
                    </a:p>
                  </a:txBody>
                  <a:tcPr/>
                </a:tc>
                <a:tc>
                  <a:txBody>
                    <a:bodyPr/>
                    <a:lstStyle/>
                    <a:p>
                      <a:r>
                        <a:rPr lang="en-IN"/>
                        <a:t>13388.8 kJ/kg</a:t>
                      </a:r>
                    </a:p>
                  </a:txBody>
                  <a:tcPr/>
                </a:tc>
                <a:extLst>
                  <a:ext uri="{0D108BD9-81ED-4DB2-BD59-A6C34878D82A}">
                    <a16:rowId xmlns:a16="http://schemas.microsoft.com/office/drawing/2014/main" val="1460072647"/>
                  </a:ext>
                </a:extLst>
              </a:tr>
              <a:tr h="552287">
                <a:tc>
                  <a:txBody>
                    <a:bodyPr/>
                    <a:lstStyle/>
                    <a:p>
                      <a:r>
                        <a:rPr lang="en-IN"/>
                        <a:t>Enthalpy</a:t>
                      </a:r>
                      <a:r>
                        <a:rPr lang="en-IN" baseline="0"/>
                        <a:t> of saturated steam </a:t>
                      </a:r>
                      <a:endParaRPr lang="en-IN"/>
                    </a:p>
                  </a:txBody>
                  <a:tcPr/>
                </a:tc>
                <a:tc>
                  <a:txBody>
                    <a:bodyPr/>
                    <a:lstStyle/>
                    <a:p>
                      <a:r>
                        <a:rPr lang="en-IN"/>
                        <a:t>2782.36 kJ/kg</a:t>
                      </a:r>
                    </a:p>
                  </a:txBody>
                  <a:tcPr/>
                </a:tc>
                <a:extLst>
                  <a:ext uri="{0D108BD9-81ED-4DB2-BD59-A6C34878D82A}">
                    <a16:rowId xmlns:a16="http://schemas.microsoft.com/office/drawing/2014/main" val="2725200288"/>
                  </a:ext>
                </a:extLst>
              </a:tr>
              <a:tr h="552287">
                <a:tc>
                  <a:txBody>
                    <a:bodyPr/>
                    <a:lstStyle/>
                    <a:p>
                      <a:r>
                        <a:rPr lang="en-IN"/>
                        <a:t>Enthalpy of feed water </a:t>
                      </a:r>
                    </a:p>
                  </a:txBody>
                  <a:tcPr/>
                </a:tc>
                <a:tc>
                  <a:txBody>
                    <a:bodyPr/>
                    <a:lstStyle/>
                    <a:p>
                      <a:r>
                        <a:rPr lang="en-IN"/>
                        <a:t>355.64 kJ/kg</a:t>
                      </a:r>
                    </a:p>
                  </a:txBody>
                  <a:tcPr/>
                </a:tc>
                <a:extLst>
                  <a:ext uri="{0D108BD9-81ED-4DB2-BD59-A6C34878D82A}">
                    <a16:rowId xmlns:a16="http://schemas.microsoft.com/office/drawing/2014/main" val="2256416142"/>
                  </a:ext>
                </a:extLst>
              </a:tr>
            </a:tbl>
          </a:graphicData>
        </a:graphic>
      </p:graphicFrame>
    </p:spTree>
    <p:extLst>
      <p:ext uri="{BB962C8B-B14F-4D97-AF65-F5344CB8AC3E}">
        <p14:creationId xmlns:p14="http://schemas.microsoft.com/office/powerpoint/2010/main" val="3683259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a:t>Indirect Method</a:t>
            </a:r>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11</a:t>
            </a:fld>
            <a:endParaRPr lang="en-CA"/>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776" y="1829497"/>
            <a:ext cx="7617543" cy="506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556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Flue gas loss</a:t>
            </a:r>
          </a:p>
        </p:txBody>
      </p:sp>
      <p:sp>
        <p:nvSpPr>
          <p:cNvPr id="3" name="Content Placeholder 2"/>
          <p:cNvSpPr>
            <a:spLocks noGrp="1"/>
          </p:cNvSpPr>
          <p:nvPr>
            <p:ph idx="1"/>
          </p:nvPr>
        </p:nvSpPr>
        <p:spPr>
          <a:xfrm>
            <a:off x="1172610" y="2099296"/>
            <a:ext cx="9736182" cy="3986213"/>
          </a:xfrm>
        </p:spPr>
        <p:txBody>
          <a:bodyPr>
            <a:normAutofit/>
          </a:bodyPr>
          <a:lstStyle/>
          <a:p>
            <a:pPr marL="444500" indent="-444500">
              <a:lnSpc>
                <a:spcPct val="150000"/>
              </a:lnSpc>
              <a:spcBef>
                <a:spcPct val="15000"/>
              </a:spcBef>
              <a:spcAft>
                <a:spcPct val="15000"/>
              </a:spcAft>
              <a:buClr>
                <a:srgbClr val="FF0000"/>
              </a:buClr>
              <a:buFont typeface="Courier New" panose="02070309020205020404" pitchFamily="49" charset="0"/>
              <a:buChar char="o"/>
              <a:defRPr/>
            </a:pPr>
            <a:r>
              <a:rPr lang="en-US" sz="1800" kern="0">
                <a:latin typeface="Calibri" pitchFamily="34" charset="0"/>
              </a:rPr>
              <a:t>The greatest fraction of the losses in a boiler is due to energy (enthalpy) of exhaust gases leaving the boiler at a temperature greater than the environment temperature.</a:t>
            </a:r>
            <a:endParaRPr lang="tr-TR" sz="1800" kern="0">
              <a:latin typeface="Calibri" pitchFamily="34" charset="0"/>
            </a:endParaRPr>
          </a:p>
          <a:p>
            <a:pPr marL="444500" indent="-444500">
              <a:lnSpc>
                <a:spcPct val="150000"/>
              </a:lnSpc>
              <a:spcBef>
                <a:spcPct val="15000"/>
              </a:spcBef>
              <a:spcAft>
                <a:spcPct val="15000"/>
              </a:spcAft>
              <a:buClr>
                <a:srgbClr val="FF0000"/>
              </a:buClr>
              <a:buFont typeface="Courier New" panose="02070309020205020404" pitchFamily="49" charset="0"/>
              <a:buChar char="o"/>
              <a:defRPr/>
            </a:pPr>
            <a:r>
              <a:rPr lang="en-US" sz="1800" kern="0">
                <a:latin typeface="Calibri" pitchFamily="34" charset="0"/>
              </a:rPr>
              <a:t>These gases along with the energy they possess are released into the atmosphere. </a:t>
            </a:r>
            <a:endParaRPr lang="tr-TR" sz="1800" kern="0">
              <a:latin typeface="Calibri" pitchFamily="34" charset="0"/>
            </a:endParaRPr>
          </a:p>
          <a:p>
            <a:pPr marL="444500" indent="-444500">
              <a:lnSpc>
                <a:spcPct val="150000"/>
              </a:lnSpc>
              <a:spcBef>
                <a:spcPts val="600"/>
              </a:spcBef>
              <a:buFont typeface="Courier New" panose="02070309020205020404" pitchFamily="49" charset="0"/>
              <a:buChar char="o"/>
            </a:pPr>
            <a:r>
              <a:rPr lang="en-US" sz="1800">
                <a:solidFill>
                  <a:srgbClr val="C00000"/>
                </a:solidFill>
                <a:latin typeface="Calibri" pitchFamily="34" charset="0"/>
              </a:rPr>
              <a:t>Sensible energy </a:t>
            </a:r>
            <a:r>
              <a:rPr lang="en-US" sz="1800">
                <a:latin typeface="Calibri" pitchFamily="34" charset="0"/>
              </a:rPr>
              <a:t>represents the amount of energy that could be released from the exhaust gases if they were cooled to the environmental temperature. </a:t>
            </a:r>
            <a:endParaRPr lang="tr-TR" sz="1800">
              <a:latin typeface="Calibri" pitchFamily="34" charset="0"/>
            </a:endParaRPr>
          </a:p>
          <a:p>
            <a:pPr marL="444500" indent="-444500">
              <a:lnSpc>
                <a:spcPct val="150000"/>
              </a:lnSpc>
              <a:spcBef>
                <a:spcPts val="600"/>
              </a:spcBef>
              <a:buFont typeface="Courier New" panose="02070309020205020404" pitchFamily="49" charset="0"/>
              <a:buChar char="o"/>
            </a:pPr>
            <a:r>
              <a:rPr lang="en-US" sz="1800">
                <a:solidFill>
                  <a:srgbClr val="C00000"/>
                </a:solidFill>
                <a:latin typeface="Calibri" pitchFamily="34" charset="0"/>
              </a:rPr>
              <a:t>Latent energy </a:t>
            </a:r>
            <a:r>
              <a:rPr lang="en-US" sz="1800">
                <a:latin typeface="Calibri" pitchFamily="34" charset="0"/>
              </a:rPr>
              <a:t>represents the heat released when water vapor in the exhaust is condensed at the environment temperature</a:t>
            </a:r>
          </a:p>
          <a:p>
            <a:pPr marL="444500" indent="-444500">
              <a:lnSpc>
                <a:spcPct val="150000"/>
              </a:lnSpc>
              <a:spcBef>
                <a:spcPts val="600"/>
              </a:spcBef>
              <a:buFont typeface="Courier New" panose="02070309020205020404" pitchFamily="49" charset="0"/>
              <a:buChar char="o"/>
            </a:pPr>
            <a:endParaRPr lang="en-US" sz="1800">
              <a:latin typeface="Calibri" pitchFamily="34" charset="0"/>
            </a:endParaRP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12</a:t>
            </a:fld>
            <a:endParaRPr lang="en-CA"/>
          </a:p>
        </p:txBody>
      </p:sp>
    </p:spTree>
    <p:extLst>
      <p:ext uri="{BB962C8B-B14F-4D97-AF65-F5344CB8AC3E}">
        <p14:creationId xmlns:p14="http://schemas.microsoft.com/office/powerpoint/2010/main" val="2182326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996537"/>
          </a:xfrm>
        </p:spPr>
        <p:txBody>
          <a:bodyPr/>
          <a:lstStyle/>
          <a:p>
            <a:r>
              <a:rPr lang="en-CA"/>
              <a:t>Flue gas loss</a:t>
            </a: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13</a:t>
            </a:fld>
            <a:endParaRPr lang="en-CA"/>
          </a:p>
        </p:txBody>
      </p:sp>
      <p:pic>
        <p:nvPicPr>
          <p:cNvPr id="6" name="Picture 2"/>
          <p:cNvPicPr>
            <a:picLocks noChangeAspect="1" noChangeArrowheads="1"/>
          </p:cNvPicPr>
          <p:nvPr/>
        </p:nvPicPr>
        <p:blipFill>
          <a:blip r:embed="rId2" cstate="print"/>
          <a:srcRect/>
          <a:stretch>
            <a:fillRect/>
          </a:stretch>
        </p:blipFill>
        <p:spPr bwMode="auto">
          <a:xfrm>
            <a:off x="653224" y="1797049"/>
            <a:ext cx="5201771" cy="4556686"/>
          </a:xfrm>
          <a:prstGeom prst="rect">
            <a:avLst/>
          </a:prstGeom>
          <a:noFill/>
          <a:ln w="9525">
            <a:noFill/>
            <a:miter lim="800000"/>
            <a:headEnd/>
            <a:tailEnd/>
          </a:ln>
        </p:spPr>
      </p:pic>
      <p:sp>
        <p:nvSpPr>
          <p:cNvPr id="7" name="TextBox 3"/>
          <p:cNvSpPr txBox="1">
            <a:spLocks noChangeArrowheads="1"/>
          </p:cNvSpPr>
          <p:nvPr/>
        </p:nvSpPr>
        <p:spPr bwMode="auto">
          <a:xfrm>
            <a:off x="7345377" y="3429000"/>
            <a:ext cx="4846623" cy="1323439"/>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en-US" sz="1600" b="0">
                <a:solidFill>
                  <a:srgbClr val="7030A0"/>
                </a:solidFill>
              </a:rPr>
              <a:t>The fuel is coal with the following composition on a mass basis: 80% C, 5% H</a:t>
            </a:r>
            <a:r>
              <a:rPr lang="en-US" sz="1600" b="0" baseline="-25000">
                <a:solidFill>
                  <a:srgbClr val="7030A0"/>
                </a:solidFill>
              </a:rPr>
              <a:t>2</a:t>
            </a:r>
            <a:r>
              <a:rPr lang="en-US" sz="1600" b="0">
                <a:solidFill>
                  <a:srgbClr val="7030A0"/>
                </a:solidFill>
              </a:rPr>
              <a:t>, 5% O</a:t>
            </a:r>
            <a:r>
              <a:rPr lang="en-US" sz="1600" b="0" baseline="-25000">
                <a:solidFill>
                  <a:srgbClr val="7030A0"/>
                </a:solidFill>
              </a:rPr>
              <a:t>2</a:t>
            </a:r>
            <a:r>
              <a:rPr lang="en-US" sz="1600" b="0">
                <a:solidFill>
                  <a:srgbClr val="7030A0"/>
                </a:solidFill>
              </a:rPr>
              <a:t>, 2% N</a:t>
            </a:r>
            <a:r>
              <a:rPr lang="en-US" sz="1600" b="0" baseline="-25000">
                <a:solidFill>
                  <a:srgbClr val="7030A0"/>
                </a:solidFill>
              </a:rPr>
              <a:t>2</a:t>
            </a:r>
            <a:r>
              <a:rPr lang="en-US" sz="1600" b="0">
                <a:solidFill>
                  <a:srgbClr val="7030A0"/>
                </a:solidFill>
              </a:rPr>
              <a:t>, 0.5% S, and 7.5% ash. </a:t>
            </a:r>
          </a:p>
          <a:p>
            <a:pPr marL="285750" indent="-285750">
              <a:buFont typeface="Arial" panose="020B0604020202020204" pitchFamily="34" charset="0"/>
              <a:buChar char="•"/>
            </a:pPr>
            <a:r>
              <a:rPr lang="en-US" sz="1600" b="0">
                <a:solidFill>
                  <a:srgbClr val="7030A0"/>
                </a:solidFill>
              </a:rPr>
              <a:t>It has a higher heating value of 36,135 kJ/kg and a lower heating value of 34,945 kJ/kg.</a:t>
            </a:r>
          </a:p>
        </p:txBody>
      </p:sp>
    </p:spTree>
    <p:extLst>
      <p:ext uri="{BB962C8B-B14F-4D97-AF65-F5344CB8AC3E}">
        <p14:creationId xmlns:p14="http://schemas.microsoft.com/office/powerpoint/2010/main" val="3046260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Surface heat loss</a:t>
            </a:r>
            <a:endParaRPr lang="en-CA"/>
          </a:p>
        </p:txBody>
      </p:sp>
      <p:sp>
        <p:nvSpPr>
          <p:cNvPr id="3" name="Content Placeholder 2"/>
          <p:cNvSpPr>
            <a:spLocks noGrp="1"/>
          </p:cNvSpPr>
          <p:nvPr>
            <p:ph idx="1"/>
          </p:nvPr>
        </p:nvSpPr>
        <p:spPr>
          <a:xfrm>
            <a:off x="513286" y="2102384"/>
            <a:ext cx="11103948" cy="2927161"/>
          </a:xfrm>
        </p:spPr>
        <p:txBody>
          <a:bodyPr>
            <a:normAutofit/>
          </a:bodyPr>
          <a:lstStyle/>
          <a:p>
            <a:pPr marL="419100" indent="-382588">
              <a:lnSpc>
                <a:spcPct val="150000"/>
              </a:lnSpc>
              <a:spcBef>
                <a:spcPct val="15000"/>
              </a:spcBef>
              <a:spcAft>
                <a:spcPct val="15000"/>
              </a:spcAft>
            </a:pPr>
            <a:r>
              <a:rPr lang="en-US" sz="1800">
                <a:latin typeface="Calibri" pitchFamily="34" charset="0"/>
              </a:rPr>
              <a:t>Heat transfer losses in boilers are due to boiler surfaces having a temperature higher than the ambient. </a:t>
            </a:r>
            <a:endParaRPr lang="tr-TR" sz="1800">
              <a:latin typeface="Calibri" pitchFamily="34" charset="0"/>
            </a:endParaRPr>
          </a:p>
          <a:p>
            <a:pPr marL="419100" indent="-382588">
              <a:lnSpc>
                <a:spcPct val="150000"/>
              </a:lnSpc>
              <a:spcBef>
                <a:spcPct val="15000"/>
              </a:spcBef>
              <a:spcAft>
                <a:spcPct val="15000"/>
              </a:spcAft>
            </a:pPr>
            <a:r>
              <a:rPr lang="en-US" sz="1800">
                <a:latin typeface="Calibri" pitchFamily="34" charset="0"/>
              </a:rPr>
              <a:t>All boilers are supposed to have adequate insulation when they are first installed but the insulation deteriorates with time and use. </a:t>
            </a:r>
          </a:p>
          <a:p>
            <a:pPr marL="419100" indent="-382588">
              <a:lnSpc>
                <a:spcPct val="150000"/>
              </a:lnSpc>
              <a:spcBef>
                <a:spcPct val="15000"/>
              </a:spcBef>
              <a:spcAft>
                <a:spcPct val="15000"/>
              </a:spcAft>
            </a:pPr>
            <a:r>
              <a:rPr lang="en-US" sz="1800">
                <a:latin typeface="Calibri" pitchFamily="34" charset="0"/>
              </a:rPr>
              <a:t>Difficult to estimate </a:t>
            </a:r>
          </a:p>
          <a:p>
            <a:pPr marL="419100" indent="-382588">
              <a:lnSpc>
                <a:spcPct val="150000"/>
              </a:lnSpc>
              <a:spcBef>
                <a:spcPct val="15000"/>
              </a:spcBef>
              <a:spcAft>
                <a:spcPct val="15000"/>
              </a:spcAft>
            </a:pPr>
            <a:r>
              <a:rPr lang="en-US" sz="1800">
                <a:latin typeface="Calibri" pitchFamily="34" charset="0"/>
              </a:rPr>
              <a:t>1-2% of GCV for 10 MW, 0.2-1% for 500 MW</a:t>
            </a:r>
          </a:p>
          <a:p>
            <a:pPr marL="419100" indent="-382588">
              <a:lnSpc>
                <a:spcPct val="150000"/>
              </a:lnSpc>
              <a:spcBef>
                <a:spcPct val="15000"/>
              </a:spcBef>
              <a:spcAft>
                <a:spcPct val="15000"/>
              </a:spcAft>
              <a:buClr>
                <a:srgbClr val="FF0000"/>
              </a:buClr>
              <a:defRPr/>
            </a:pPr>
            <a:endParaRPr lang="tr-TR" sz="1800" kern="0">
              <a:latin typeface="Calibri" pitchFamily="34" charset="0"/>
            </a:endParaRPr>
          </a:p>
          <a:p>
            <a:pPr marL="419100" indent="-382588">
              <a:lnSpc>
                <a:spcPct val="150000"/>
              </a:lnSpc>
              <a:spcBef>
                <a:spcPct val="15000"/>
              </a:spcBef>
              <a:spcAft>
                <a:spcPct val="15000"/>
              </a:spcAft>
            </a:pPr>
            <a:endParaRPr lang="tr-TR" sz="1800">
              <a:latin typeface="Calibri" pitchFamily="34" charset="0"/>
            </a:endParaRPr>
          </a:p>
          <a:p>
            <a:pPr>
              <a:lnSpc>
                <a:spcPct val="150000"/>
              </a:lnSpc>
            </a:pPr>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14</a:t>
            </a:fld>
            <a:endParaRPr lang="en-CA"/>
          </a:p>
        </p:txBody>
      </p:sp>
    </p:spTree>
    <p:extLst>
      <p:ext uri="{BB962C8B-B14F-4D97-AF65-F5344CB8AC3E}">
        <p14:creationId xmlns:p14="http://schemas.microsoft.com/office/powerpoint/2010/main" val="2174639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kern="0"/>
              <a:t>Blowdown loss</a:t>
            </a:r>
            <a:endParaRPr lang="en-CA"/>
          </a:p>
        </p:txBody>
      </p:sp>
      <p:sp>
        <p:nvSpPr>
          <p:cNvPr id="3" name="Content Placeholder 2"/>
          <p:cNvSpPr>
            <a:spLocks noGrp="1"/>
          </p:cNvSpPr>
          <p:nvPr>
            <p:ph idx="1"/>
          </p:nvPr>
        </p:nvSpPr>
        <p:spPr>
          <a:xfrm>
            <a:off x="687976" y="2099296"/>
            <a:ext cx="11051177" cy="3986213"/>
          </a:xfrm>
        </p:spPr>
        <p:txBody>
          <a:bodyPr vert="horz" lIns="91440" tIns="45720" rIns="91440" bIns="45720" rtlCol="0" anchor="t">
            <a:normAutofit/>
          </a:bodyPr>
          <a:lstStyle/>
          <a:p>
            <a:pPr marL="419100" indent="-382270">
              <a:spcBef>
                <a:spcPts val="600"/>
              </a:spcBef>
              <a:spcAft>
                <a:spcPts val="600"/>
              </a:spcAft>
              <a:buClr>
                <a:srgbClr val="FF0000"/>
              </a:buClr>
              <a:buFontTx/>
              <a:buChar char="•"/>
            </a:pPr>
            <a:r>
              <a:rPr lang="en-US" sz="1800">
                <a:latin typeface="Calibri" pitchFamily="34" charset="0"/>
              </a:rPr>
              <a:t>Impurities in water increase during the operation of a steam boiler. </a:t>
            </a:r>
            <a:endParaRPr lang="tr-TR" sz="1800">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pPr>
            <a:r>
              <a:rPr lang="en-US" sz="1800">
                <a:latin typeface="Calibri" pitchFamily="34" charset="0"/>
              </a:rPr>
              <a:t>These particles also block heat transfer surfaces within the boiler. </a:t>
            </a:r>
            <a:endParaRPr lang="tr-TR" sz="1800">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pPr>
            <a:r>
              <a:rPr lang="en-US" sz="1800">
                <a:latin typeface="Calibri" pitchFamily="34" charset="0"/>
              </a:rPr>
              <a:t>The</a:t>
            </a:r>
            <a:r>
              <a:rPr lang="tr-TR" sz="1800">
                <a:latin typeface="Calibri" pitchFamily="34" charset="0"/>
              </a:rPr>
              <a:t>y</a:t>
            </a:r>
            <a:r>
              <a:rPr lang="en-US" sz="1800">
                <a:latin typeface="Calibri" pitchFamily="34" charset="0"/>
              </a:rPr>
              <a:t> suspended solid particles collect in the bottom of the boiler. </a:t>
            </a:r>
            <a:endParaRPr lang="tr-TR" sz="1800">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pPr>
            <a:r>
              <a:rPr lang="en-US" sz="1800">
                <a:latin typeface="Calibri" pitchFamily="34" charset="0"/>
              </a:rPr>
              <a:t>These particles are removed periodically by a process called </a:t>
            </a:r>
            <a:r>
              <a:rPr lang="en-US" sz="1800">
                <a:solidFill>
                  <a:srgbClr val="CC00CC"/>
                </a:solidFill>
                <a:latin typeface="Calibri" pitchFamily="34" charset="0"/>
              </a:rPr>
              <a:t>blowdown (</a:t>
            </a:r>
            <a:r>
              <a:rPr lang="en-US" sz="1800">
                <a:latin typeface="Calibri" pitchFamily="34" charset="0"/>
              </a:rPr>
              <a:t>or</a:t>
            </a:r>
            <a:r>
              <a:rPr lang="en-US" sz="1800">
                <a:solidFill>
                  <a:srgbClr val="CC00CC"/>
                </a:solidFill>
                <a:latin typeface="Calibri" pitchFamily="34" charset="0"/>
              </a:rPr>
              <a:t> </a:t>
            </a:r>
            <a:r>
              <a:rPr lang="en-US" sz="1800" i="1">
                <a:solidFill>
                  <a:srgbClr val="CC00CC"/>
                </a:solidFill>
                <a:latin typeface="Calibri" pitchFamily="34" charset="0"/>
              </a:rPr>
              <a:t>bottom blowdown). </a:t>
            </a:r>
            <a:endParaRPr lang="tr-TR" sz="1800" i="1">
              <a:solidFill>
                <a:srgbClr val="CC00CC"/>
              </a:solidFill>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pPr>
            <a:r>
              <a:rPr lang="en-US" sz="1800">
                <a:latin typeface="Calibri" pitchFamily="34" charset="0"/>
              </a:rPr>
              <a:t>The contaminated steam and condensate are removed by this blowdown process. </a:t>
            </a:r>
            <a:endParaRPr lang="en-US" sz="1800">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defRPr/>
            </a:pPr>
            <a:r>
              <a:rPr lang="en-US" sz="1800">
                <a:latin typeface="Calibri" pitchFamily="34" charset="0"/>
              </a:rPr>
              <a:t>The blowdown process should be optimized to remove the particles effectively without bleeding off excess steam. </a:t>
            </a:r>
            <a:endParaRPr lang="tr-TR" sz="1800">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defRPr/>
            </a:pPr>
            <a:r>
              <a:rPr lang="en-US" sz="1800">
                <a:latin typeface="Calibri" pitchFamily="34" charset="0"/>
              </a:rPr>
              <a:t>More than necessary blowdown causes significant fuel losses. </a:t>
            </a:r>
            <a:endParaRPr lang="tr-TR" sz="1800">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defRPr/>
            </a:pPr>
            <a:r>
              <a:rPr lang="en-US" sz="1800">
                <a:latin typeface="Calibri" pitchFamily="34" charset="0"/>
              </a:rPr>
              <a:t>For example, a 5</a:t>
            </a:r>
            <a:r>
              <a:rPr lang="tr-TR" sz="1800">
                <a:latin typeface="Calibri" pitchFamily="34" charset="0"/>
              </a:rPr>
              <a:t>%</a:t>
            </a:r>
            <a:r>
              <a:rPr lang="en-US" sz="1800">
                <a:latin typeface="Calibri" pitchFamily="34" charset="0"/>
              </a:rPr>
              <a:t> blowdown at 3.5 bar pressure causes 1</a:t>
            </a:r>
            <a:r>
              <a:rPr lang="tr-TR" sz="1800">
                <a:latin typeface="Calibri" pitchFamily="34" charset="0"/>
              </a:rPr>
              <a:t>%</a:t>
            </a:r>
            <a:r>
              <a:rPr lang="en-US" sz="1800">
                <a:latin typeface="Calibri" pitchFamily="34" charset="0"/>
              </a:rPr>
              <a:t> fuel consumption whereas a 10</a:t>
            </a:r>
            <a:r>
              <a:rPr lang="tr-TR" sz="1800">
                <a:latin typeface="Calibri" pitchFamily="34" charset="0"/>
              </a:rPr>
              <a:t>%</a:t>
            </a:r>
            <a:r>
              <a:rPr lang="en-US" sz="1800">
                <a:latin typeface="Calibri" pitchFamily="34" charset="0"/>
              </a:rPr>
              <a:t> blowdown at 14 bar causes 3</a:t>
            </a:r>
            <a:r>
              <a:rPr lang="tr-TR" sz="1800">
                <a:latin typeface="Calibri" pitchFamily="34" charset="0"/>
              </a:rPr>
              <a:t>%</a:t>
            </a:r>
            <a:r>
              <a:rPr lang="en-US" sz="1800">
                <a:latin typeface="Calibri" pitchFamily="34" charset="0"/>
              </a:rPr>
              <a:t> fuel consumption.  </a:t>
            </a:r>
            <a:r>
              <a:rPr lang="en-US" sz="1800" kern="0">
                <a:solidFill>
                  <a:srgbClr val="C00000"/>
                </a:solidFill>
                <a:latin typeface="Calibri" pitchFamily="34" charset="0"/>
              </a:rPr>
              <a:t> </a:t>
            </a:r>
            <a:endParaRPr lang="en-US" sz="1800" kern="0">
              <a:solidFill>
                <a:srgbClr val="C00000"/>
              </a:solidFill>
              <a:latin typeface="Calibri" pitchFamily="34" charset="0"/>
              <a:ea typeface="Calibri" pitchFamily="34" charset="0"/>
              <a:cs typeface="Calibri" pitchFamily="34" charset="0"/>
            </a:endParaRPr>
          </a:p>
          <a:p>
            <a:pPr marL="419100" indent="-382270">
              <a:spcBef>
                <a:spcPts val="600"/>
              </a:spcBef>
              <a:spcAft>
                <a:spcPts val="600"/>
              </a:spcAft>
              <a:buClr>
                <a:srgbClr val="FF0000"/>
              </a:buClr>
              <a:buFontTx/>
              <a:buChar char="•"/>
            </a:pPr>
            <a:endParaRPr lang="tr-TR" sz="1800">
              <a:latin typeface="Calibri" pitchFamily="34" charset="0"/>
              <a:ea typeface="Calibri" pitchFamily="34" charset="0"/>
              <a:cs typeface="Calibri" pitchFamily="34" charset="0"/>
            </a:endParaRP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15</a:t>
            </a:fld>
            <a:endParaRPr lang="en-CA"/>
          </a:p>
        </p:txBody>
      </p:sp>
    </p:spTree>
    <p:extLst>
      <p:ext uri="{BB962C8B-B14F-4D97-AF65-F5344CB8AC3E}">
        <p14:creationId xmlns:p14="http://schemas.microsoft.com/office/powerpoint/2010/main" val="117182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2FF3-C612-4F04-A2F6-31B4A487F2DE}"/>
              </a:ext>
            </a:extLst>
          </p:cNvPr>
          <p:cNvSpPr>
            <a:spLocks noGrp="1"/>
          </p:cNvSpPr>
          <p:nvPr>
            <p:ph type="title"/>
          </p:nvPr>
        </p:nvSpPr>
        <p:spPr/>
        <p:txBody>
          <a:bodyPr/>
          <a:lstStyle/>
          <a:p>
            <a:r>
              <a:rPr lang="en-US" altLang="en-US" sz="3200"/>
              <a:t>Measurements for </a:t>
            </a:r>
            <a:r>
              <a:rPr lang="en-US" altLang="en-US" sz="3200" kern="0"/>
              <a:t>In-Direct Method</a:t>
            </a:r>
            <a:endParaRPr lang="en-IN" sz="3200" kern="0"/>
          </a:p>
        </p:txBody>
      </p:sp>
      <p:sp>
        <p:nvSpPr>
          <p:cNvPr id="4" name="Footer Placeholder 3">
            <a:extLst>
              <a:ext uri="{FF2B5EF4-FFF2-40B4-BE49-F238E27FC236}">
                <a16:creationId xmlns:a16="http://schemas.microsoft.com/office/drawing/2014/main" id="{D800899E-B864-4F26-A270-0B4243AD9885}"/>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C58C4A40-A6F8-4E33-9E0F-03DECFE8E367}"/>
              </a:ext>
            </a:extLst>
          </p:cNvPr>
          <p:cNvSpPr>
            <a:spLocks noGrp="1"/>
          </p:cNvSpPr>
          <p:nvPr>
            <p:ph type="sldNum" sz="quarter" idx="12"/>
          </p:nvPr>
        </p:nvSpPr>
        <p:spPr/>
        <p:txBody>
          <a:bodyPr/>
          <a:lstStyle/>
          <a:p>
            <a:fld id="{BD266BE7-899D-4075-917F-DBDE33B6B692}" type="slidenum">
              <a:rPr lang="en-IN" smtClean="0"/>
              <a:t>16</a:t>
            </a:fld>
            <a:endParaRPr lang="en-IN"/>
          </a:p>
        </p:txBody>
      </p:sp>
      <p:pic>
        <p:nvPicPr>
          <p:cNvPr id="7" name="Picture 3">
            <a:extLst>
              <a:ext uri="{FF2B5EF4-FFF2-40B4-BE49-F238E27FC236}">
                <a16:creationId xmlns:a16="http://schemas.microsoft.com/office/drawing/2014/main" id="{1BA6C69F-BBB8-4625-BAC2-C23308724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394" y="2190749"/>
            <a:ext cx="86106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867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2800">
                <a:solidFill>
                  <a:schemeClr val="bg2"/>
                </a:solidFill>
              </a:rPr>
              <a:t>Precautions for </a:t>
            </a:r>
            <a:r>
              <a:rPr lang="en-US" altLang="en-US" sz="2800">
                <a:solidFill>
                  <a:schemeClr val="bg2"/>
                </a:solidFill>
              </a:rPr>
              <a:t>Indirect Method</a:t>
            </a:r>
            <a:endParaRPr lang="en-CA">
              <a:solidFill>
                <a:schemeClr val="bg2"/>
              </a:solidFill>
            </a:endParaRPr>
          </a:p>
        </p:txBody>
      </p:sp>
      <p:sp>
        <p:nvSpPr>
          <p:cNvPr id="3" name="Content Placeholder 2"/>
          <p:cNvSpPr>
            <a:spLocks noGrp="1"/>
          </p:cNvSpPr>
          <p:nvPr>
            <p:ph idx="1"/>
          </p:nvPr>
        </p:nvSpPr>
        <p:spPr>
          <a:xfrm>
            <a:off x="818605" y="1828456"/>
            <a:ext cx="10833464" cy="3986213"/>
          </a:xfrm>
        </p:spPr>
        <p:txBody>
          <a:bodyPr>
            <a:noAutofit/>
          </a:bodyPr>
          <a:lstStyle/>
          <a:p>
            <a:pPr>
              <a:lnSpc>
                <a:spcPct val="150000"/>
              </a:lnSpc>
            </a:pPr>
            <a:r>
              <a:rPr lang="en-GB" altLang="en-US" sz="1800"/>
              <a:t>The efficiency test does not account for:</a:t>
            </a:r>
          </a:p>
          <a:p>
            <a:pPr lvl="1">
              <a:lnSpc>
                <a:spcPct val="150000"/>
              </a:lnSpc>
            </a:pPr>
            <a:r>
              <a:rPr lang="en-GB" altLang="en-US" sz="1800" i="1"/>
              <a:t>Standby losses: </a:t>
            </a:r>
            <a:r>
              <a:rPr lang="en-GB" altLang="en-US" sz="1800"/>
              <a:t>losses occur between firing intervals</a:t>
            </a:r>
          </a:p>
          <a:p>
            <a:pPr lvl="1">
              <a:lnSpc>
                <a:spcPct val="150000"/>
              </a:lnSpc>
            </a:pPr>
            <a:r>
              <a:rPr lang="en-GB" altLang="en-US" sz="1800" i="1"/>
              <a:t>Blowdown loss</a:t>
            </a:r>
          </a:p>
          <a:p>
            <a:pPr lvl="1">
              <a:lnSpc>
                <a:spcPct val="150000"/>
              </a:lnSpc>
            </a:pPr>
            <a:r>
              <a:rPr lang="en-GB" altLang="en-US" sz="1800" i="1"/>
              <a:t>Soot blower steam</a:t>
            </a:r>
          </a:p>
          <a:p>
            <a:pPr lvl="1">
              <a:lnSpc>
                <a:spcPct val="150000"/>
              </a:lnSpc>
            </a:pPr>
            <a:r>
              <a:rPr lang="en-GB" altLang="en-US" sz="1800" i="1"/>
              <a:t>Auxiliary equipment energy consumption: </a:t>
            </a:r>
            <a:r>
              <a:rPr lang="en-GB" altLang="en-US" sz="1800"/>
              <a:t>energy usage by auxiliary equipment burners, fans, pumps, etc.</a:t>
            </a:r>
          </a:p>
          <a:p>
            <a:pPr algn="just">
              <a:lnSpc>
                <a:spcPct val="150000"/>
              </a:lnSpc>
            </a:pPr>
            <a:endParaRPr lang="en-US" altLang="en-US" sz="1800">
              <a:cs typeface="Times New Roman" panose="02020603050405020304" pitchFamily="18" charset="0"/>
            </a:endParaRPr>
          </a:p>
          <a:p>
            <a:pPr>
              <a:lnSpc>
                <a:spcPct val="150000"/>
              </a:lnSpc>
              <a:buFontTx/>
              <a:buNone/>
            </a:pPr>
            <a:endParaRPr lang="en-US" altLang="en-US" sz="1800"/>
          </a:p>
          <a:p>
            <a:pPr>
              <a:lnSpc>
                <a:spcPct val="150000"/>
              </a:lnSpc>
            </a:pPr>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17</a:t>
            </a:fld>
            <a:endParaRPr lang="en-CA"/>
          </a:p>
        </p:txBody>
      </p:sp>
    </p:spTree>
    <p:extLst>
      <p:ext uri="{BB962C8B-B14F-4D97-AF65-F5344CB8AC3E}">
        <p14:creationId xmlns:p14="http://schemas.microsoft.com/office/powerpoint/2010/main" val="1209852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522F-3EAD-4B2C-8C0B-2F5C2F1A0B11}"/>
              </a:ext>
            </a:extLst>
          </p:cNvPr>
          <p:cNvSpPr>
            <a:spLocks noGrp="1"/>
          </p:cNvSpPr>
          <p:nvPr>
            <p:ph type="title"/>
          </p:nvPr>
        </p:nvSpPr>
        <p:spPr/>
        <p:txBody>
          <a:bodyPr/>
          <a:lstStyle/>
          <a:p>
            <a:r>
              <a:rPr lang="en-IN" sz="2800"/>
              <a:t>Problem 2 (Indirect method) – Furnace Oil Burner</a:t>
            </a:r>
            <a:endParaRPr lang="en-IN"/>
          </a:p>
        </p:txBody>
      </p:sp>
      <p:sp>
        <p:nvSpPr>
          <p:cNvPr id="5" name="Slide Number Placeholder 4">
            <a:extLst>
              <a:ext uri="{FF2B5EF4-FFF2-40B4-BE49-F238E27FC236}">
                <a16:creationId xmlns:a16="http://schemas.microsoft.com/office/drawing/2014/main" id="{3047AE23-D4AB-4F5F-AE59-5BA266598BFA}"/>
              </a:ext>
            </a:extLst>
          </p:cNvPr>
          <p:cNvSpPr>
            <a:spLocks noGrp="1"/>
          </p:cNvSpPr>
          <p:nvPr>
            <p:ph type="sldNum" sz="quarter" idx="12"/>
          </p:nvPr>
        </p:nvSpPr>
        <p:spPr/>
        <p:txBody>
          <a:bodyPr/>
          <a:lstStyle/>
          <a:p>
            <a:fld id="{BD266BE7-899D-4075-917F-DBDE33B6B692}" type="slidenum">
              <a:rPr lang="en-IN" smtClean="0"/>
              <a:t>18</a:t>
            </a:fld>
            <a:endParaRPr lang="en-IN"/>
          </a:p>
        </p:txBody>
      </p:sp>
      <p:sp>
        <p:nvSpPr>
          <p:cNvPr id="6" name="Content Placeholder 2">
            <a:extLst>
              <a:ext uri="{FF2B5EF4-FFF2-40B4-BE49-F238E27FC236}">
                <a16:creationId xmlns:a16="http://schemas.microsoft.com/office/drawing/2014/main" id="{0EA56DA9-7E2D-4294-88D4-E191C587397F}"/>
              </a:ext>
            </a:extLst>
          </p:cNvPr>
          <p:cNvSpPr txBox="1">
            <a:spLocks/>
          </p:cNvSpPr>
          <p:nvPr/>
        </p:nvSpPr>
        <p:spPr>
          <a:xfrm>
            <a:off x="156755" y="1828111"/>
            <a:ext cx="4632960" cy="48933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nSpc>
                <a:spcPct val="150000"/>
              </a:lnSpc>
              <a:spcBef>
                <a:spcPts val="0"/>
              </a:spcBef>
              <a:buNone/>
            </a:pPr>
            <a:r>
              <a:rPr lang="en-US" altLang="en-US" sz="1800">
                <a:solidFill>
                  <a:srgbClr val="0070C0"/>
                </a:solidFill>
              </a:rPr>
              <a:t>Boiler data</a:t>
            </a:r>
          </a:p>
          <a:p>
            <a:pPr>
              <a:lnSpc>
                <a:spcPct val="150000"/>
              </a:lnSpc>
              <a:spcBef>
                <a:spcPts val="0"/>
              </a:spcBef>
              <a:buFont typeface="Arial" panose="020B0604020202020204" pitchFamily="34" charset="0"/>
              <a:buChar char="•"/>
            </a:pPr>
            <a:r>
              <a:rPr lang="en-US" altLang="en-US" sz="1800"/>
              <a:t>Fuel firing: 2650 kg/</a:t>
            </a:r>
            <a:r>
              <a:rPr lang="en-US" altLang="en-US" sz="1800" err="1"/>
              <a:t>hr</a:t>
            </a:r>
            <a:endParaRPr lang="en-US" altLang="en-US" sz="1800"/>
          </a:p>
          <a:p>
            <a:pPr>
              <a:lnSpc>
                <a:spcPct val="150000"/>
              </a:lnSpc>
              <a:spcBef>
                <a:spcPts val="0"/>
              </a:spcBef>
              <a:buFont typeface="Arial" panose="020B0604020202020204" pitchFamily="34" charset="0"/>
              <a:buChar char="•"/>
            </a:pPr>
            <a:r>
              <a:rPr lang="en-US" altLang="en-US" sz="1800"/>
              <a:t>Surface temperature of boiler: 80 °C</a:t>
            </a:r>
          </a:p>
          <a:p>
            <a:pPr>
              <a:lnSpc>
                <a:spcPct val="150000"/>
              </a:lnSpc>
              <a:spcBef>
                <a:spcPts val="0"/>
              </a:spcBef>
              <a:buFont typeface="Arial" panose="020B0604020202020204" pitchFamily="34" charset="0"/>
              <a:buChar char="•"/>
            </a:pPr>
            <a:r>
              <a:rPr lang="en-US" sz="1800"/>
              <a:t>Surface area of boiler: 90 m</a:t>
            </a:r>
            <a:r>
              <a:rPr lang="en-US" sz="1800" baseline="30000"/>
              <a:t>2</a:t>
            </a:r>
            <a:endParaRPr lang="en-US" sz="1800" kern="0" baseline="30000"/>
          </a:p>
          <a:p>
            <a:pPr>
              <a:lnSpc>
                <a:spcPct val="150000"/>
              </a:lnSpc>
              <a:spcBef>
                <a:spcPts val="0"/>
              </a:spcBef>
              <a:buFont typeface="Arial" panose="020B0604020202020204" pitchFamily="34" charset="0"/>
              <a:buChar char="•"/>
            </a:pPr>
            <a:endParaRPr lang="en-US" altLang="en-US" sz="1800"/>
          </a:p>
        </p:txBody>
      </p:sp>
      <p:sp>
        <p:nvSpPr>
          <p:cNvPr id="7" name="Content Placeholder 2">
            <a:extLst>
              <a:ext uri="{FF2B5EF4-FFF2-40B4-BE49-F238E27FC236}">
                <a16:creationId xmlns:a16="http://schemas.microsoft.com/office/drawing/2014/main" id="{E5C465C0-D142-4EC5-BED8-63317E1A4F93}"/>
              </a:ext>
            </a:extLst>
          </p:cNvPr>
          <p:cNvSpPr txBox="1">
            <a:spLocks/>
          </p:cNvSpPr>
          <p:nvPr/>
        </p:nvSpPr>
        <p:spPr bwMode="auto">
          <a:xfrm>
            <a:off x="5071492" y="1828112"/>
            <a:ext cx="3036189" cy="4482718"/>
          </a:xfrm>
          <a:prstGeom prst="rect">
            <a:avLst/>
          </a:prstGeom>
          <a:noFill/>
          <a:ln w="9525">
            <a:noFill/>
            <a:miter lim="800000"/>
            <a:headEnd/>
            <a:tailEnd/>
          </a:ln>
        </p:spPr>
        <p:txBody>
          <a:bodyPr/>
          <a:lstStyle/>
          <a:p>
            <a:pPr eaLnBrk="0" hangingPunct="0">
              <a:lnSpc>
                <a:spcPct val="150000"/>
              </a:lnSpc>
              <a:spcBef>
                <a:spcPct val="20000"/>
              </a:spcBef>
              <a:defRPr/>
            </a:pPr>
            <a:r>
              <a:rPr lang="en-US" kern="0">
                <a:solidFill>
                  <a:srgbClr val="0070C0"/>
                </a:solidFill>
                <a:cs typeface="+mn-cs"/>
              </a:rPr>
              <a:t>Fuel analysis (in %)</a:t>
            </a:r>
          </a:p>
          <a:p>
            <a:pPr marL="342900" indent="-342900" eaLnBrk="0" hangingPunct="0">
              <a:lnSpc>
                <a:spcPct val="150000"/>
              </a:lnSpc>
              <a:spcBef>
                <a:spcPct val="20000"/>
              </a:spcBef>
              <a:buFontTx/>
              <a:buChar char="•"/>
              <a:defRPr/>
            </a:pPr>
            <a:r>
              <a:rPr lang="en-US" kern="0"/>
              <a:t>Carbon: 84</a:t>
            </a:r>
          </a:p>
          <a:p>
            <a:pPr marL="342900" indent="-342900" eaLnBrk="0" hangingPunct="0">
              <a:lnSpc>
                <a:spcPct val="150000"/>
              </a:lnSpc>
              <a:spcBef>
                <a:spcPct val="20000"/>
              </a:spcBef>
              <a:buFontTx/>
              <a:buChar char="•"/>
              <a:defRPr/>
            </a:pPr>
            <a:r>
              <a:rPr lang="en-US" kern="0">
                <a:cs typeface="+mn-cs"/>
              </a:rPr>
              <a:t>Moisture:0.5</a:t>
            </a:r>
          </a:p>
          <a:p>
            <a:pPr marL="342900" indent="-342900" eaLnBrk="0" hangingPunct="0">
              <a:lnSpc>
                <a:spcPct val="150000"/>
              </a:lnSpc>
              <a:spcBef>
                <a:spcPct val="20000"/>
              </a:spcBef>
              <a:buFontTx/>
              <a:buChar char="•"/>
              <a:defRPr/>
            </a:pPr>
            <a:r>
              <a:rPr lang="en-US" kern="0">
                <a:cs typeface="+mn-cs"/>
              </a:rPr>
              <a:t>Hydrogen: 12</a:t>
            </a:r>
          </a:p>
          <a:p>
            <a:pPr marL="342900" indent="-342900" eaLnBrk="0" hangingPunct="0">
              <a:lnSpc>
                <a:spcPct val="150000"/>
              </a:lnSpc>
              <a:spcBef>
                <a:spcPct val="20000"/>
              </a:spcBef>
              <a:buFontTx/>
              <a:buChar char="•"/>
              <a:defRPr/>
            </a:pPr>
            <a:r>
              <a:rPr lang="en-US" kern="0">
                <a:cs typeface="+mn-cs"/>
              </a:rPr>
              <a:t>Nitrogen: 0.5</a:t>
            </a:r>
          </a:p>
          <a:p>
            <a:pPr marL="342900" indent="-342900" eaLnBrk="0" hangingPunct="0">
              <a:lnSpc>
                <a:spcPct val="150000"/>
              </a:lnSpc>
              <a:spcBef>
                <a:spcPct val="20000"/>
              </a:spcBef>
              <a:buFontTx/>
              <a:buChar char="•"/>
              <a:defRPr/>
            </a:pPr>
            <a:r>
              <a:rPr lang="en-US" kern="0"/>
              <a:t>Sulphur:1.5</a:t>
            </a:r>
            <a:endParaRPr lang="en-US" kern="0">
              <a:cs typeface="+mn-cs"/>
            </a:endParaRPr>
          </a:p>
          <a:p>
            <a:pPr marL="342900" indent="-342900" eaLnBrk="0" hangingPunct="0">
              <a:lnSpc>
                <a:spcPct val="150000"/>
              </a:lnSpc>
              <a:spcBef>
                <a:spcPct val="20000"/>
              </a:spcBef>
              <a:buFontTx/>
              <a:buChar char="•"/>
              <a:defRPr/>
            </a:pPr>
            <a:r>
              <a:rPr lang="en-US" kern="0">
                <a:cs typeface="+mn-cs"/>
              </a:rPr>
              <a:t>Oxygen: 1.5</a:t>
            </a:r>
          </a:p>
          <a:p>
            <a:pPr marL="342900" indent="-342900" eaLnBrk="0" hangingPunct="0">
              <a:lnSpc>
                <a:spcPct val="150000"/>
              </a:lnSpc>
              <a:spcBef>
                <a:spcPct val="20000"/>
              </a:spcBef>
              <a:buFontTx/>
              <a:buChar char="•"/>
              <a:defRPr/>
            </a:pPr>
            <a:r>
              <a:rPr lang="en-US" kern="0">
                <a:cs typeface="+mn-cs"/>
              </a:rPr>
              <a:t>GCV of Coal: 10000 kcal/kg</a:t>
            </a:r>
          </a:p>
        </p:txBody>
      </p:sp>
      <p:sp>
        <p:nvSpPr>
          <p:cNvPr id="8" name="Rectangle 7">
            <a:extLst>
              <a:ext uri="{FF2B5EF4-FFF2-40B4-BE49-F238E27FC236}">
                <a16:creationId xmlns:a16="http://schemas.microsoft.com/office/drawing/2014/main" id="{8AC75E3D-4D3A-49E9-8156-547EB8B6AC0B}"/>
              </a:ext>
            </a:extLst>
          </p:cNvPr>
          <p:cNvSpPr/>
          <p:nvPr/>
        </p:nvSpPr>
        <p:spPr>
          <a:xfrm>
            <a:off x="8615009" y="1828112"/>
            <a:ext cx="3417188" cy="3373359"/>
          </a:xfrm>
          <a:prstGeom prst="rect">
            <a:avLst/>
          </a:prstGeom>
        </p:spPr>
        <p:txBody>
          <a:bodyPr wrap="square">
            <a:spAutoFit/>
          </a:bodyPr>
          <a:lstStyle/>
          <a:p>
            <a:pPr>
              <a:lnSpc>
                <a:spcPct val="150000"/>
              </a:lnSpc>
              <a:spcBef>
                <a:spcPts val="0"/>
              </a:spcBef>
            </a:pPr>
            <a:r>
              <a:rPr lang="en-US" altLang="en-US">
                <a:solidFill>
                  <a:srgbClr val="0070C0"/>
                </a:solidFill>
              </a:rPr>
              <a:t>Flue gas analysis</a:t>
            </a:r>
          </a:p>
          <a:p>
            <a:pPr>
              <a:lnSpc>
                <a:spcPct val="150000"/>
              </a:lnSpc>
              <a:spcBef>
                <a:spcPts val="0"/>
              </a:spcBef>
              <a:buFont typeface="Arial" panose="020B0604020202020204" pitchFamily="34" charset="0"/>
              <a:buChar char="•"/>
            </a:pPr>
            <a:r>
              <a:rPr lang="en-US" altLang="en-US"/>
              <a:t>V%</a:t>
            </a:r>
            <a:r>
              <a:rPr lang="en-US" altLang="en-US" kern="0"/>
              <a:t>CO</a:t>
            </a:r>
            <a:r>
              <a:rPr lang="en-US" altLang="en-US" baseline="-25000"/>
              <a:t>2</a:t>
            </a:r>
            <a:r>
              <a:rPr lang="en-US" altLang="en-US"/>
              <a:t> in flue gas: 10.8</a:t>
            </a:r>
          </a:p>
          <a:p>
            <a:pPr>
              <a:lnSpc>
                <a:spcPct val="150000"/>
              </a:lnSpc>
              <a:spcBef>
                <a:spcPts val="0"/>
              </a:spcBef>
              <a:buFont typeface="Arial" panose="020B0604020202020204" pitchFamily="34" charset="0"/>
              <a:buChar char="•"/>
            </a:pPr>
            <a:r>
              <a:rPr lang="en-US" altLang="en-US"/>
              <a:t>V%O</a:t>
            </a:r>
            <a:r>
              <a:rPr lang="en-US" altLang="en-US" baseline="-25000"/>
              <a:t>2</a:t>
            </a:r>
            <a:r>
              <a:rPr lang="en-US" altLang="en-US"/>
              <a:t> in flue gas: 7.4</a:t>
            </a:r>
          </a:p>
          <a:p>
            <a:pPr>
              <a:lnSpc>
                <a:spcPct val="150000"/>
              </a:lnSpc>
              <a:spcBef>
                <a:spcPts val="0"/>
              </a:spcBef>
              <a:buFont typeface="Arial" panose="020B0604020202020204" pitchFamily="34" charset="0"/>
              <a:buChar char="•"/>
            </a:pPr>
            <a:r>
              <a:rPr lang="en-US" altLang="en-US"/>
              <a:t>Flue gas temperature: 190 °C</a:t>
            </a:r>
          </a:p>
          <a:p>
            <a:pPr>
              <a:lnSpc>
                <a:spcPct val="150000"/>
              </a:lnSpc>
              <a:spcBef>
                <a:spcPts val="0"/>
              </a:spcBef>
            </a:pPr>
            <a:r>
              <a:rPr lang="en-US" altLang="en-US">
                <a:solidFill>
                  <a:srgbClr val="0070C0"/>
                </a:solidFill>
              </a:rPr>
              <a:t>Ambient data</a:t>
            </a:r>
          </a:p>
          <a:p>
            <a:pPr>
              <a:lnSpc>
                <a:spcPct val="150000"/>
              </a:lnSpc>
              <a:spcBef>
                <a:spcPts val="0"/>
              </a:spcBef>
              <a:buFont typeface="Arial" panose="020B0604020202020204" pitchFamily="34" charset="0"/>
              <a:buChar char="•"/>
            </a:pPr>
            <a:r>
              <a:rPr lang="en-US" altLang="en-US"/>
              <a:t>Ambient temperature: 30 °C</a:t>
            </a:r>
          </a:p>
          <a:p>
            <a:pPr>
              <a:lnSpc>
                <a:spcPct val="150000"/>
              </a:lnSpc>
              <a:spcBef>
                <a:spcPts val="0"/>
              </a:spcBef>
              <a:buFont typeface="Arial" panose="020B0604020202020204" pitchFamily="34" charset="0"/>
              <a:buChar char="•"/>
            </a:pPr>
            <a:r>
              <a:rPr lang="en-US" altLang="en-US"/>
              <a:t>Humidity: 0.025 kg / kg dry air</a:t>
            </a:r>
          </a:p>
          <a:p>
            <a:pPr>
              <a:lnSpc>
                <a:spcPct val="150000"/>
              </a:lnSpc>
              <a:spcBef>
                <a:spcPts val="0"/>
              </a:spcBef>
              <a:buFont typeface="Arial" panose="020B0604020202020204" pitchFamily="34" charset="0"/>
              <a:buChar char="•"/>
            </a:pPr>
            <a:r>
              <a:rPr lang="en-US" altLang="en-US"/>
              <a:t>Wind velocity: 3.8 m/s</a:t>
            </a:r>
            <a:endParaRPr lang="en-IN"/>
          </a:p>
        </p:txBody>
      </p:sp>
    </p:spTree>
    <p:extLst>
      <p:ext uri="{BB962C8B-B14F-4D97-AF65-F5344CB8AC3E}">
        <p14:creationId xmlns:p14="http://schemas.microsoft.com/office/powerpoint/2010/main" val="571847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C182-9FC1-4F88-80BC-B29A1C4E6ED7}"/>
              </a:ext>
            </a:extLst>
          </p:cNvPr>
          <p:cNvSpPr>
            <a:spLocks noGrp="1"/>
          </p:cNvSpPr>
          <p:nvPr>
            <p:ph type="title"/>
          </p:nvPr>
        </p:nvSpPr>
        <p:spPr/>
        <p:txBody>
          <a:bodyPr/>
          <a:lstStyle/>
          <a:p>
            <a:r>
              <a:rPr lang="en-GB" altLang="en-US" sz="3200">
                <a:solidFill>
                  <a:schemeClr val="bg2"/>
                </a:solidFill>
              </a:rPr>
              <a:t>Flue Gas Heat Loss</a:t>
            </a:r>
            <a:endParaRPr lang="en-IN">
              <a:solidFill>
                <a:schemeClr val="bg2"/>
              </a:solidFill>
            </a:endParaRPr>
          </a:p>
        </p:txBody>
      </p:sp>
      <p:sp>
        <p:nvSpPr>
          <p:cNvPr id="4" name="Footer Placeholder 3">
            <a:extLst>
              <a:ext uri="{FF2B5EF4-FFF2-40B4-BE49-F238E27FC236}">
                <a16:creationId xmlns:a16="http://schemas.microsoft.com/office/drawing/2014/main" id="{3544BF59-95DA-49E0-B906-24DB1C6F52D0}"/>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6D5F1347-AF71-4D8D-8447-2B84D9D84F3C}"/>
              </a:ext>
            </a:extLst>
          </p:cNvPr>
          <p:cNvSpPr>
            <a:spLocks noGrp="1"/>
          </p:cNvSpPr>
          <p:nvPr>
            <p:ph type="sldNum" sz="quarter" idx="12"/>
          </p:nvPr>
        </p:nvSpPr>
        <p:spPr/>
        <p:txBody>
          <a:bodyPr/>
          <a:lstStyle/>
          <a:p>
            <a:fld id="{BD266BE7-899D-4075-917F-DBDE33B6B692}" type="slidenum">
              <a:rPr lang="en-IN" smtClean="0"/>
              <a:t>19</a:t>
            </a:fld>
            <a:endParaRPr lang="en-IN"/>
          </a:p>
        </p:txBody>
      </p:sp>
      <p:pic>
        <p:nvPicPr>
          <p:cNvPr id="6" name="Content Placeholder 5">
            <a:extLst>
              <a:ext uri="{FF2B5EF4-FFF2-40B4-BE49-F238E27FC236}">
                <a16:creationId xmlns:a16="http://schemas.microsoft.com/office/drawing/2014/main" id="{E45532B2-D3E6-446A-9C58-B5C708188549}"/>
              </a:ext>
            </a:extLst>
          </p:cNvPr>
          <p:cNvPicPr>
            <a:picLocks noGrp="1" noChangeAspect="1"/>
          </p:cNvPicPr>
          <p:nvPr>
            <p:ph idx="1"/>
          </p:nvPr>
        </p:nvPicPr>
        <p:blipFill>
          <a:blip r:embed="rId2"/>
          <a:stretch>
            <a:fillRect/>
          </a:stretch>
        </p:blipFill>
        <p:spPr>
          <a:xfrm>
            <a:off x="1367246" y="1926951"/>
            <a:ext cx="9075084" cy="3237232"/>
          </a:xfrm>
          <a:prstGeom prst="rect">
            <a:avLst/>
          </a:prstGeom>
        </p:spPr>
      </p:pic>
      <p:sp>
        <p:nvSpPr>
          <p:cNvPr id="7" name="TextBox 6">
            <a:extLst>
              <a:ext uri="{FF2B5EF4-FFF2-40B4-BE49-F238E27FC236}">
                <a16:creationId xmlns:a16="http://schemas.microsoft.com/office/drawing/2014/main" id="{343D1D79-45FD-4DA7-8925-60D25748F7ED}"/>
              </a:ext>
            </a:extLst>
          </p:cNvPr>
          <p:cNvSpPr txBox="1"/>
          <p:nvPr/>
        </p:nvSpPr>
        <p:spPr>
          <a:xfrm>
            <a:off x="2403566" y="5437101"/>
            <a:ext cx="9788434" cy="646331"/>
          </a:xfrm>
          <a:prstGeom prst="rect">
            <a:avLst/>
          </a:prstGeom>
          <a:noFill/>
        </p:spPr>
        <p:txBody>
          <a:bodyPr wrap="square" rtlCol="0">
            <a:spAutoFit/>
          </a:bodyPr>
          <a:lstStyle/>
          <a:p>
            <a:r>
              <a:rPr lang="en-IN"/>
              <a:t>m = Total mass of flue gas – Mass of water vapor </a:t>
            </a:r>
          </a:p>
          <a:p>
            <a:r>
              <a:rPr lang="en-IN"/>
              <a:t>     = Mass of air flow rate + Mass of fuel rate – (9*Hydrogen content in fuel )- Moisture content in fuel  </a:t>
            </a:r>
          </a:p>
        </p:txBody>
      </p:sp>
      <p:sp>
        <p:nvSpPr>
          <p:cNvPr id="3" name="TextBox 2">
            <a:extLst>
              <a:ext uri="{FF2B5EF4-FFF2-40B4-BE49-F238E27FC236}">
                <a16:creationId xmlns:a16="http://schemas.microsoft.com/office/drawing/2014/main" id="{2D5CEE63-C3BA-40EA-8733-23D11D4C20FE}"/>
              </a:ext>
            </a:extLst>
          </p:cNvPr>
          <p:cNvSpPr txBox="1"/>
          <p:nvPr/>
        </p:nvSpPr>
        <p:spPr>
          <a:xfrm>
            <a:off x="2595154" y="6356350"/>
            <a:ext cx="2246812" cy="369332"/>
          </a:xfrm>
          <a:prstGeom prst="rect">
            <a:avLst/>
          </a:prstGeom>
          <a:noFill/>
        </p:spPr>
        <p:txBody>
          <a:bodyPr wrap="square" rtlCol="0">
            <a:spAutoFit/>
          </a:bodyPr>
          <a:lstStyle/>
          <a:p>
            <a:r>
              <a:rPr lang="en-IN"/>
              <a:t>Cp = 0.24 kcal/kg</a:t>
            </a:r>
          </a:p>
        </p:txBody>
      </p:sp>
    </p:spTree>
    <p:extLst>
      <p:ext uri="{BB962C8B-B14F-4D97-AF65-F5344CB8AC3E}">
        <p14:creationId xmlns:p14="http://schemas.microsoft.com/office/powerpoint/2010/main" val="3746603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Recap</a:t>
            </a:r>
          </a:p>
        </p:txBody>
      </p:sp>
      <p:sp>
        <p:nvSpPr>
          <p:cNvPr id="3" name="Content Placeholder 2"/>
          <p:cNvSpPr>
            <a:spLocks noGrp="1"/>
          </p:cNvSpPr>
          <p:nvPr>
            <p:ph idx="1"/>
          </p:nvPr>
        </p:nvSpPr>
        <p:spPr/>
        <p:txBody>
          <a:bodyPr/>
          <a:lstStyle/>
          <a:p>
            <a:r>
              <a:rPr lang="en-IN"/>
              <a:t>Basics of Combustion</a:t>
            </a:r>
          </a:p>
          <a:p>
            <a:r>
              <a:rPr lang="en-IN" altLang="en-US"/>
              <a:t>3 Ts to optimize combustion</a:t>
            </a:r>
          </a:p>
          <a:p>
            <a:r>
              <a:rPr lang="en-CA"/>
              <a:t>Air-Fuel ratio and Excess air</a:t>
            </a:r>
          </a:p>
          <a:p>
            <a:r>
              <a:rPr lang="en-CA"/>
              <a:t>Air pollutants, types, source, heath effects and elimination techniques</a:t>
            </a:r>
          </a:p>
          <a:p>
            <a:endParaRPr lang="en-IN"/>
          </a:p>
          <a:p>
            <a:endParaRPr lang="en-CA"/>
          </a:p>
        </p:txBody>
      </p:sp>
      <p:sp>
        <p:nvSpPr>
          <p:cNvPr id="4" name="Footer Placeholder 3">
            <a:extLst>
              <a:ext uri="{FF2B5EF4-FFF2-40B4-BE49-F238E27FC236}">
                <a16:creationId xmlns:a16="http://schemas.microsoft.com/office/drawing/2014/main" id="{8110BEF2-5035-4986-9D06-3362DC7B285A}"/>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7B1A76DE-525C-40E0-A129-37ABF0B9AFFA}"/>
              </a:ext>
            </a:extLst>
          </p:cNvPr>
          <p:cNvSpPr>
            <a:spLocks noGrp="1"/>
          </p:cNvSpPr>
          <p:nvPr>
            <p:ph type="sldNum" sz="quarter" idx="12"/>
          </p:nvPr>
        </p:nvSpPr>
        <p:spPr/>
        <p:txBody>
          <a:bodyPr/>
          <a:lstStyle/>
          <a:p>
            <a:fld id="{BD266BE7-899D-4075-917F-DBDE33B6B692}" type="slidenum">
              <a:rPr lang="en-IN" smtClean="0"/>
              <a:t>2</a:t>
            </a:fld>
            <a:endParaRPr lang="en-IN"/>
          </a:p>
        </p:txBody>
      </p:sp>
    </p:spTree>
    <p:extLst>
      <p:ext uri="{BB962C8B-B14F-4D97-AF65-F5344CB8AC3E}">
        <p14:creationId xmlns:p14="http://schemas.microsoft.com/office/powerpoint/2010/main" val="3209003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514C-F1D0-469C-9CB9-2DC4867C8316}"/>
              </a:ext>
            </a:extLst>
          </p:cNvPr>
          <p:cNvSpPr>
            <a:spLocks noGrp="1"/>
          </p:cNvSpPr>
          <p:nvPr>
            <p:ph type="title"/>
          </p:nvPr>
        </p:nvSpPr>
        <p:spPr/>
        <p:txBody>
          <a:bodyPr/>
          <a:lstStyle/>
          <a:p>
            <a:r>
              <a:rPr lang="en-IN"/>
              <a:t>Mass flow rate of air</a:t>
            </a:r>
          </a:p>
        </p:txBody>
      </p:sp>
      <p:sp>
        <p:nvSpPr>
          <p:cNvPr id="3" name="Content Placeholder 2">
            <a:extLst>
              <a:ext uri="{FF2B5EF4-FFF2-40B4-BE49-F238E27FC236}">
                <a16:creationId xmlns:a16="http://schemas.microsoft.com/office/drawing/2014/main" id="{68C561E5-5EED-4131-890D-89F64982B73E}"/>
              </a:ext>
            </a:extLst>
          </p:cNvPr>
          <p:cNvSpPr>
            <a:spLocks noGrp="1"/>
          </p:cNvSpPr>
          <p:nvPr>
            <p:ph idx="1"/>
          </p:nvPr>
        </p:nvSpPr>
        <p:spPr/>
        <p:txBody>
          <a:bodyPr>
            <a:normAutofit/>
          </a:bodyPr>
          <a:lstStyle/>
          <a:p>
            <a:pPr>
              <a:buFont typeface="Wingdings" panose="05000000000000000000" pitchFamily="2" charset="2"/>
              <a:buChar char="Ø"/>
            </a:pPr>
            <a:r>
              <a:rPr lang="en-IN" sz="2000"/>
              <a:t>Theoretical air</a:t>
            </a:r>
          </a:p>
          <a:p>
            <a:pPr>
              <a:buFont typeface="Wingdings" panose="05000000000000000000" pitchFamily="2" charset="2"/>
              <a:buChar char="Ø"/>
            </a:pPr>
            <a:r>
              <a:rPr lang="en-IN" sz="2000"/>
              <a:t>Excess air</a:t>
            </a:r>
          </a:p>
          <a:p>
            <a:pPr>
              <a:buFont typeface="Wingdings" panose="05000000000000000000" pitchFamily="2" charset="2"/>
              <a:buChar char="Ø"/>
            </a:pPr>
            <a:r>
              <a:rPr lang="en-IN" sz="2000"/>
              <a:t>Actual mass of supplied air</a:t>
            </a:r>
          </a:p>
          <a:p>
            <a:endParaRPr lang="en-IN" sz="2000"/>
          </a:p>
        </p:txBody>
      </p:sp>
      <p:sp>
        <p:nvSpPr>
          <p:cNvPr id="4" name="Footer Placeholder 3">
            <a:extLst>
              <a:ext uri="{FF2B5EF4-FFF2-40B4-BE49-F238E27FC236}">
                <a16:creationId xmlns:a16="http://schemas.microsoft.com/office/drawing/2014/main" id="{D3E4293D-CF8E-446A-968A-704496682031}"/>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09122633-7E1A-45E3-8BA0-D054A0D0030E}"/>
              </a:ext>
            </a:extLst>
          </p:cNvPr>
          <p:cNvSpPr>
            <a:spLocks noGrp="1"/>
          </p:cNvSpPr>
          <p:nvPr>
            <p:ph type="sldNum" sz="quarter" idx="12"/>
          </p:nvPr>
        </p:nvSpPr>
        <p:spPr/>
        <p:txBody>
          <a:bodyPr/>
          <a:lstStyle/>
          <a:p>
            <a:fld id="{BD266BE7-899D-4075-917F-DBDE33B6B692}" type="slidenum">
              <a:rPr lang="en-IN" smtClean="0"/>
              <a:t>20</a:t>
            </a:fld>
            <a:endParaRPr lang="en-IN"/>
          </a:p>
        </p:txBody>
      </p:sp>
      <p:pic>
        <p:nvPicPr>
          <p:cNvPr id="6" name="Picture 5">
            <a:extLst>
              <a:ext uri="{FF2B5EF4-FFF2-40B4-BE49-F238E27FC236}">
                <a16:creationId xmlns:a16="http://schemas.microsoft.com/office/drawing/2014/main" id="{1E1F9CFA-027A-4E0A-9A62-017260CC83DF}"/>
              </a:ext>
            </a:extLst>
          </p:cNvPr>
          <p:cNvPicPr>
            <a:picLocks noChangeAspect="1"/>
          </p:cNvPicPr>
          <p:nvPr/>
        </p:nvPicPr>
        <p:blipFill rotWithShape="1">
          <a:blip r:embed="rId2"/>
          <a:srcRect t="-1" r="9062" b="2469"/>
          <a:stretch/>
        </p:blipFill>
        <p:spPr>
          <a:xfrm>
            <a:off x="5200417" y="3929120"/>
            <a:ext cx="6991583" cy="1624505"/>
          </a:xfrm>
          <a:prstGeom prst="rect">
            <a:avLst/>
          </a:prstGeom>
        </p:spPr>
      </p:pic>
      <p:sp>
        <p:nvSpPr>
          <p:cNvPr id="9" name="Rectangle 8">
            <a:extLst>
              <a:ext uri="{FF2B5EF4-FFF2-40B4-BE49-F238E27FC236}">
                <a16:creationId xmlns:a16="http://schemas.microsoft.com/office/drawing/2014/main" id="{4B3024CF-46E1-43FA-873C-9F17194992A4}"/>
              </a:ext>
            </a:extLst>
          </p:cNvPr>
          <p:cNvSpPr/>
          <p:nvPr/>
        </p:nvSpPr>
        <p:spPr>
          <a:xfrm>
            <a:off x="5581977" y="1828456"/>
            <a:ext cx="6096000" cy="1477328"/>
          </a:xfrm>
          <a:prstGeom prst="rect">
            <a:avLst/>
          </a:prstGeom>
        </p:spPr>
        <p:txBody>
          <a:bodyPr>
            <a:spAutoFit/>
          </a:bodyPr>
          <a:lstStyle/>
          <a:p>
            <a:pPr algn="ctr"/>
            <a:r>
              <a:rPr lang="en-US" altLang="en-US" b="1">
                <a:solidFill>
                  <a:srgbClr val="0070C0"/>
                </a:solidFill>
              </a:rPr>
              <a:t>C + O</a:t>
            </a:r>
            <a:r>
              <a:rPr lang="en-US" altLang="en-US" b="1" baseline="-25000">
                <a:solidFill>
                  <a:srgbClr val="0070C0"/>
                </a:solidFill>
              </a:rPr>
              <a:t>2 </a:t>
            </a:r>
            <a:r>
              <a:rPr lang="en-US" altLang="en-US" b="1">
                <a:solidFill>
                  <a:srgbClr val="0070C0"/>
                </a:solidFill>
                <a:sym typeface="Symbol" panose="05050102010706020507" pitchFamily="18" charset="2"/>
              </a:rPr>
              <a:t></a:t>
            </a:r>
            <a:r>
              <a:rPr lang="en-US" altLang="en-US" b="1">
                <a:solidFill>
                  <a:srgbClr val="0070C0"/>
                </a:solidFill>
              </a:rPr>
              <a:t> CO</a:t>
            </a:r>
            <a:r>
              <a:rPr lang="en-US" altLang="en-US" b="1" baseline="-25000">
                <a:solidFill>
                  <a:srgbClr val="0070C0"/>
                </a:solidFill>
              </a:rPr>
              <a:t>2</a:t>
            </a:r>
            <a:r>
              <a:rPr lang="en-US" altLang="en-US" b="1">
                <a:solidFill>
                  <a:srgbClr val="0070C0"/>
                </a:solidFill>
              </a:rPr>
              <a:t> + 8084 kcal/kg of carbon burnt</a:t>
            </a:r>
          </a:p>
          <a:p>
            <a:pPr algn="ctr"/>
            <a:endParaRPr lang="en-US" altLang="en-US" b="1">
              <a:solidFill>
                <a:srgbClr val="0070C0"/>
              </a:solidFill>
              <a:cs typeface="Times New Roman" panose="02020603050405020304" pitchFamily="18" charset="0"/>
            </a:endParaRPr>
          </a:p>
          <a:p>
            <a:pPr algn="ctr"/>
            <a:r>
              <a:rPr lang="en-US" altLang="en-US" b="1">
                <a:solidFill>
                  <a:srgbClr val="0070C0"/>
                </a:solidFill>
                <a:cs typeface="Times New Roman" panose="02020603050405020304" pitchFamily="18" charset="0"/>
              </a:rPr>
              <a:t>H</a:t>
            </a:r>
            <a:r>
              <a:rPr lang="en-US" altLang="en-US" b="1" baseline="-25000">
                <a:solidFill>
                  <a:srgbClr val="0070C0"/>
                </a:solidFill>
                <a:cs typeface="Times New Roman" panose="02020603050405020304" pitchFamily="18" charset="0"/>
              </a:rPr>
              <a:t>2</a:t>
            </a:r>
            <a:r>
              <a:rPr lang="en-US" altLang="en-US" b="1">
                <a:solidFill>
                  <a:srgbClr val="0070C0"/>
                </a:solidFill>
                <a:cs typeface="Times New Roman" panose="02020603050405020304" pitchFamily="18" charset="0"/>
              </a:rPr>
              <a:t> +1/2 O</a:t>
            </a:r>
            <a:r>
              <a:rPr lang="en-US" altLang="en-US" b="1" baseline="-25000">
                <a:solidFill>
                  <a:srgbClr val="0070C0"/>
                </a:solidFill>
                <a:cs typeface="Times New Roman" panose="02020603050405020304" pitchFamily="18" charset="0"/>
              </a:rPr>
              <a:t>2</a:t>
            </a:r>
            <a:r>
              <a:rPr lang="en-US" altLang="en-US" b="1">
                <a:solidFill>
                  <a:srgbClr val="0070C0"/>
                </a:solidFill>
                <a:cs typeface="Times New Roman" panose="02020603050405020304" pitchFamily="18" charset="0"/>
              </a:rPr>
              <a:t> </a:t>
            </a:r>
            <a:r>
              <a:rPr lang="en-US" altLang="en-US" b="1">
                <a:solidFill>
                  <a:srgbClr val="0070C0"/>
                </a:solidFill>
                <a:sym typeface="Symbol" panose="05050102010706020507" pitchFamily="18" charset="2"/>
              </a:rPr>
              <a:t></a:t>
            </a:r>
            <a:r>
              <a:rPr lang="en-US" altLang="en-US" b="1">
                <a:solidFill>
                  <a:srgbClr val="0070C0"/>
                </a:solidFill>
                <a:cs typeface="Times New Roman" panose="02020603050405020304" pitchFamily="18" charset="0"/>
              </a:rPr>
              <a:t> H</a:t>
            </a:r>
            <a:r>
              <a:rPr lang="en-US" altLang="en-US" b="1" baseline="-25000">
                <a:solidFill>
                  <a:srgbClr val="0070C0"/>
                </a:solidFill>
                <a:cs typeface="Times New Roman" panose="02020603050405020304" pitchFamily="18" charset="0"/>
              </a:rPr>
              <a:t>2</a:t>
            </a:r>
            <a:r>
              <a:rPr lang="en-US" altLang="en-US" b="1">
                <a:solidFill>
                  <a:srgbClr val="0070C0"/>
                </a:solidFill>
                <a:cs typeface="Times New Roman" panose="02020603050405020304" pitchFamily="18" charset="0"/>
              </a:rPr>
              <a:t>O + </a:t>
            </a:r>
            <a:r>
              <a:rPr lang="en-US" altLang="en-US" b="1">
                <a:solidFill>
                  <a:srgbClr val="0070C0"/>
                </a:solidFill>
              </a:rPr>
              <a:t>28922 kcal/kg of </a:t>
            </a:r>
            <a:r>
              <a:rPr lang="en-US" altLang="en-US" b="1">
                <a:solidFill>
                  <a:srgbClr val="0070C0"/>
                </a:solidFill>
                <a:cs typeface="Times New Roman" panose="02020603050405020304" pitchFamily="18" charset="0"/>
              </a:rPr>
              <a:t>H</a:t>
            </a:r>
            <a:r>
              <a:rPr lang="en-US" altLang="en-US" b="1" baseline="-25000">
                <a:solidFill>
                  <a:srgbClr val="0070C0"/>
                </a:solidFill>
                <a:cs typeface="Times New Roman" panose="02020603050405020304" pitchFamily="18" charset="0"/>
              </a:rPr>
              <a:t>2</a:t>
            </a:r>
            <a:r>
              <a:rPr lang="en-US" altLang="en-US" b="1">
                <a:solidFill>
                  <a:srgbClr val="0070C0"/>
                </a:solidFill>
              </a:rPr>
              <a:t> </a:t>
            </a:r>
          </a:p>
          <a:p>
            <a:pPr algn="ctr"/>
            <a:endParaRPr lang="en-US" altLang="en-US" b="1">
              <a:solidFill>
                <a:srgbClr val="0070C0"/>
              </a:solidFill>
            </a:endParaRPr>
          </a:p>
          <a:p>
            <a:pPr algn="ctr"/>
            <a:r>
              <a:rPr lang="en-US" altLang="en-US" b="1">
                <a:solidFill>
                  <a:srgbClr val="0070C0"/>
                </a:solidFill>
              </a:rPr>
              <a:t>S + O</a:t>
            </a:r>
            <a:r>
              <a:rPr lang="en-US" altLang="en-US" b="1" baseline="-25000">
                <a:solidFill>
                  <a:srgbClr val="0070C0"/>
                </a:solidFill>
              </a:rPr>
              <a:t>2 </a:t>
            </a:r>
            <a:r>
              <a:rPr lang="en-US" altLang="en-US" b="1">
                <a:solidFill>
                  <a:srgbClr val="0070C0"/>
                </a:solidFill>
                <a:sym typeface="Symbol" panose="05050102010706020507" pitchFamily="18" charset="2"/>
              </a:rPr>
              <a:t></a:t>
            </a:r>
            <a:r>
              <a:rPr lang="en-US" altLang="en-US" b="1">
                <a:solidFill>
                  <a:srgbClr val="0070C0"/>
                </a:solidFill>
              </a:rPr>
              <a:t> SO</a:t>
            </a:r>
            <a:r>
              <a:rPr lang="en-US" altLang="en-US" b="1" baseline="-25000">
                <a:solidFill>
                  <a:srgbClr val="0070C0"/>
                </a:solidFill>
              </a:rPr>
              <a:t>2</a:t>
            </a:r>
            <a:r>
              <a:rPr lang="en-US" altLang="en-US" b="1">
                <a:solidFill>
                  <a:srgbClr val="0070C0"/>
                </a:solidFill>
              </a:rPr>
              <a:t> + 2224 kcal/kg of S</a:t>
            </a:r>
          </a:p>
        </p:txBody>
      </p:sp>
    </p:spTree>
    <p:extLst>
      <p:ext uri="{BB962C8B-B14F-4D97-AF65-F5344CB8AC3E}">
        <p14:creationId xmlns:p14="http://schemas.microsoft.com/office/powerpoint/2010/main" val="871965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5E3941A-6E9C-4C2B-8C8E-55DF93A05036}"/>
              </a:ext>
            </a:extLst>
          </p:cNvPr>
          <p:cNvSpPr>
            <a:spLocks noGrp="1" noChangeArrowheads="1"/>
          </p:cNvSpPr>
          <p:nvPr>
            <p:ph type="title"/>
          </p:nvPr>
        </p:nvSpPr>
        <p:spPr/>
        <p:txBody>
          <a:bodyPr>
            <a:normAutofit/>
          </a:bodyPr>
          <a:lstStyle/>
          <a:p>
            <a:r>
              <a:rPr lang="en-GB" altLang="en-US" sz="2800">
                <a:solidFill>
                  <a:schemeClr val="bg2"/>
                </a:solidFill>
              </a:rPr>
              <a:t>Heat Loss due to the formation of water </a:t>
            </a:r>
          </a:p>
        </p:txBody>
      </p:sp>
      <p:pic>
        <p:nvPicPr>
          <p:cNvPr id="3" name="Picture 2">
            <a:extLst>
              <a:ext uri="{FF2B5EF4-FFF2-40B4-BE49-F238E27FC236}">
                <a16:creationId xmlns:a16="http://schemas.microsoft.com/office/drawing/2014/main" id="{1311DFEB-2BB4-468D-9C2B-C426D5C5A11B}"/>
              </a:ext>
            </a:extLst>
          </p:cNvPr>
          <p:cNvPicPr>
            <a:picLocks noChangeAspect="1"/>
          </p:cNvPicPr>
          <p:nvPr/>
        </p:nvPicPr>
        <p:blipFill>
          <a:blip r:embed="rId2"/>
          <a:stretch>
            <a:fillRect/>
          </a:stretch>
        </p:blipFill>
        <p:spPr>
          <a:xfrm>
            <a:off x="1626532" y="2132818"/>
            <a:ext cx="8963091" cy="3810000"/>
          </a:xfrm>
          <a:prstGeom prst="rect">
            <a:avLst/>
          </a:prstGeom>
        </p:spPr>
      </p:pic>
      <p:sp>
        <p:nvSpPr>
          <p:cNvPr id="5" name="TextBox 4">
            <a:extLst>
              <a:ext uri="{FF2B5EF4-FFF2-40B4-BE49-F238E27FC236}">
                <a16:creationId xmlns:a16="http://schemas.microsoft.com/office/drawing/2014/main" id="{735B9C0D-35E3-4942-BAC8-56BBC91FCCF1}"/>
              </a:ext>
            </a:extLst>
          </p:cNvPr>
          <p:cNvSpPr txBox="1"/>
          <p:nvPr/>
        </p:nvSpPr>
        <p:spPr>
          <a:xfrm>
            <a:off x="7811589" y="6247180"/>
            <a:ext cx="2899954" cy="369332"/>
          </a:xfrm>
          <a:prstGeom prst="rect">
            <a:avLst/>
          </a:prstGeom>
          <a:noFill/>
        </p:spPr>
        <p:txBody>
          <a:bodyPr wrap="square" rtlCol="0">
            <a:spAutoFit/>
          </a:bodyPr>
          <a:lstStyle/>
          <a:p>
            <a:r>
              <a:rPr lang="en-IN"/>
              <a:t>Cp = 0.45 kcal/kg</a:t>
            </a:r>
          </a:p>
        </p:txBody>
      </p:sp>
    </p:spTree>
    <p:extLst>
      <p:ext uri="{BB962C8B-B14F-4D97-AF65-F5344CB8AC3E}">
        <p14:creationId xmlns:p14="http://schemas.microsoft.com/office/powerpoint/2010/main" val="2989591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a:xfrm>
            <a:off x="844323" y="475052"/>
            <a:ext cx="9628632" cy="1362113"/>
          </a:xfrm>
        </p:spPr>
        <p:txBody>
          <a:bodyPr>
            <a:normAutofit/>
          </a:bodyPr>
          <a:lstStyle/>
          <a:p>
            <a:r>
              <a:rPr lang="en-GB" altLang="en-US" sz="2800">
                <a:solidFill>
                  <a:schemeClr val="bg2"/>
                </a:solidFill>
              </a:rPr>
              <a:t>Heat Loss due to Moisture in Fuel</a:t>
            </a:r>
          </a:p>
        </p:txBody>
      </p:sp>
      <p:pic>
        <p:nvPicPr>
          <p:cNvPr id="2" name="Picture 1">
            <a:extLst>
              <a:ext uri="{FF2B5EF4-FFF2-40B4-BE49-F238E27FC236}">
                <a16:creationId xmlns:a16="http://schemas.microsoft.com/office/drawing/2014/main" id="{91A5CD2F-687A-4444-A24E-74E9C385BFA1}"/>
              </a:ext>
            </a:extLst>
          </p:cNvPr>
          <p:cNvPicPr>
            <a:picLocks noChangeAspect="1"/>
          </p:cNvPicPr>
          <p:nvPr/>
        </p:nvPicPr>
        <p:blipFill>
          <a:blip r:embed="rId2"/>
          <a:stretch>
            <a:fillRect/>
          </a:stretch>
        </p:blipFill>
        <p:spPr>
          <a:xfrm>
            <a:off x="1701629" y="1981200"/>
            <a:ext cx="8788743" cy="3429000"/>
          </a:xfrm>
          <a:prstGeom prst="rect">
            <a:avLst/>
          </a:prstGeom>
        </p:spPr>
      </p:pic>
      <p:sp>
        <p:nvSpPr>
          <p:cNvPr id="5" name="TextBox 4">
            <a:extLst>
              <a:ext uri="{FF2B5EF4-FFF2-40B4-BE49-F238E27FC236}">
                <a16:creationId xmlns:a16="http://schemas.microsoft.com/office/drawing/2014/main" id="{F14CF163-EA8C-441C-A86A-32E8F286D0B6}"/>
              </a:ext>
            </a:extLst>
          </p:cNvPr>
          <p:cNvSpPr txBox="1"/>
          <p:nvPr/>
        </p:nvSpPr>
        <p:spPr>
          <a:xfrm>
            <a:off x="7881257" y="5820460"/>
            <a:ext cx="2899954" cy="369332"/>
          </a:xfrm>
          <a:prstGeom prst="rect">
            <a:avLst/>
          </a:prstGeom>
          <a:noFill/>
        </p:spPr>
        <p:txBody>
          <a:bodyPr wrap="square" rtlCol="0">
            <a:spAutoFit/>
          </a:bodyPr>
          <a:lstStyle/>
          <a:p>
            <a:r>
              <a:rPr lang="en-IN"/>
              <a:t>Cp = 0.45 kcal/kg</a:t>
            </a:r>
          </a:p>
        </p:txBody>
      </p:sp>
    </p:spTree>
    <p:extLst>
      <p:ext uri="{BB962C8B-B14F-4D97-AF65-F5344CB8AC3E}">
        <p14:creationId xmlns:p14="http://schemas.microsoft.com/office/powerpoint/2010/main" val="3868434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p:txBody>
          <a:bodyPr>
            <a:normAutofit/>
          </a:bodyPr>
          <a:lstStyle/>
          <a:p>
            <a:r>
              <a:rPr lang="en-GB" altLang="en-US" sz="2800">
                <a:solidFill>
                  <a:schemeClr val="bg2"/>
                </a:solidFill>
              </a:rPr>
              <a:t>Heat Loss due to Moisture in Air</a:t>
            </a:r>
          </a:p>
        </p:txBody>
      </p:sp>
      <p:pic>
        <p:nvPicPr>
          <p:cNvPr id="3" name="Picture 2">
            <a:extLst>
              <a:ext uri="{FF2B5EF4-FFF2-40B4-BE49-F238E27FC236}">
                <a16:creationId xmlns:a16="http://schemas.microsoft.com/office/drawing/2014/main" id="{4C898334-30B2-412A-9C5E-71E80654C09A}"/>
              </a:ext>
            </a:extLst>
          </p:cNvPr>
          <p:cNvPicPr>
            <a:picLocks noChangeAspect="1"/>
          </p:cNvPicPr>
          <p:nvPr/>
        </p:nvPicPr>
        <p:blipFill>
          <a:blip r:embed="rId2"/>
          <a:stretch>
            <a:fillRect/>
          </a:stretch>
        </p:blipFill>
        <p:spPr>
          <a:xfrm>
            <a:off x="1497874" y="1931127"/>
            <a:ext cx="8957396" cy="3278627"/>
          </a:xfrm>
          <a:prstGeom prst="rect">
            <a:avLst/>
          </a:prstGeom>
        </p:spPr>
      </p:pic>
      <p:sp>
        <p:nvSpPr>
          <p:cNvPr id="5" name="TextBox 4">
            <a:extLst>
              <a:ext uri="{FF2B5EF4-FFF2-40B4-BE49-F238E27FC236}">
                <a16:creationId xmlns:a16="http://schemas.microsoft.com/office/drawing/2014/main" id="{469762EC-CC57-47DF-9334-F5C5AD95DB32}"/>
              </a:ext>
            </a:extLst>
          </p:cNvPr>
          <p:cNvSpPr txBox="1"/>
          <p:nvPr/>
        </p:nvSpPr>
        <p:spPr>
          <a:xfrm>
            <a:off x="7916092" y="5572047"/>
            <a:ext cx="2899954" cy="369332"/>
          </a:xfrm>
          <a:prstGeom prst="rect">
            <a:avLst/>
          </a:prstGeom>
          <a:noFill/>
        </p:spPr>
        <p:txBody>
          <a:bodyPr wrap="square" rtlCol="0">
            <a:spAutoFit/>
          </a:bodyPr>
          <a:lstStyle/>
          <a:p>
            <a:r>
              <a:rPr lang="en-IN"/>
              <a:t>Cp = 0.45 kcal/kg</a:t>
            </a:r>
          </a:p>
        </p:txBody>
      </p:sp>
    </p:spTree>
    <p:extLst>
      <p:ext uri="{BB962C8B-B14F-4D97-AF65-F5344CB8AC3E}">
        <p14:creationId xmlns:p14="http://schemas.microsoft.com/office/powerpoint/2010/main" val="3317152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1594AE3-58A6-4B94-9672-B9EC839B224A}"/>
              </a:ext>
            </a:extLst>
          </p:cNvPr>
          <p:cNvSpPr>
            <a:spLocks noGrp="1" noChangeArrowheads="1"/>
          </p:cNvSpPr>
          <p:nvPr>
            <p:ph type="title"/>
          </p:nvPr>
        </p:nvSpPr>
        <p:spPr/>
        <p:txBody>
          <a:bodyPr/>
          <a:lstStyle/>
          <a:p>
            <a:pPr>
              <a:lnSpc>
                <a:spcPct val="90000"/>
              </a:lnSpc>
            </a:pPr>
            <a:r>
              <a:rPr lang="en-US" altLang="en-US"/>
              <a:t>Surface heat loss</a:t>
            </a:r>
          </a:p>
        </p:txBody>
      </p:sp>
      <p:sp>
        <p:nvSpPr>
          <p:cNvPr id="18435" name="Rectangle 3">
            <a:extLst>
              <a:ext uri="{FF2B5EF4-FFF2-40B4-BE49-F238E27FC236}">
                <a16:creationId xmlns:a16="http://schemas.microsoft.com/office/drawing/2014/main" id="{8215F2C4-D579-4884-89F7-E09497C6C32F}"/>
              </a:ext>
            </a:extLst>
          </p:cNvPr>
          <p:cNvSpPr>
            <a:spLocks noGrp="1" noChangeArrowheads="1"/>
          </p:cNvSpPr>
          <p:nvPr>
            <p:ph idx="1"/>
          </p:nvPr>
        </p:nvSpPr>
        <p:spPr>
          <a:xfrm>
            <a:off x="0" y="2164624"/>
            <a:ext cx="9628632" cy="3986213"/>
          </a:xfrm>
        </p:spPr>
        <p:txBody>
          <a:bodyPr>
            <a:normAutofit/>
          </a:bodyPr>
          <a:lstStyle/>
          <a:p>
            <a:pPr algn="just">
              <a:lnSpc>
                <a:spcPct val="150000"/>
              </a:lnSpc>
            </a:pPr>
            <a:r>
              <a:rPr lang="en-US" altLang="en-US" sz="1800"/>
              <a:t>Difficult to estimate </a:t>
            </a:r>
          </a:p>
          <a:p>
            <a:pPr algn="just">
              <a:lnSpc>
                <a:spcPct val="150000"/>
              </a:lnSpc>
            </a:pPr>
            <a:r>
              <a:rPr lang="en-US" altLang="en-US" sz="1800"/>
              <a:t>Assumed based on type and size of boiler </a:t>
            </a:r>
          </a:p>
          <a:p>
            <a:pPr algn="just">
              <a:lnSpc>
                <a:spcPct val="150000"/>
              </a:lnSpc>
              <a:buFont typeface="Wingdings" panose="05000000000000000000" pitchFamily="2" charset="2"/>
              <a:buChar char="Ø"/>
            </a:pPr>
            <a:r>
              <a:rPr lang="en-US" altLang="en-US" sz="1800"/>
              <a:t>Industrial fire tube boiler – 1.5 to 2.5 %</a:t>
            </a:r>
          </a:p>
          <a:p>
            <a:pPr algn="just">
              <a:lnSpc>
                <a:spcPct val="150000"/>
              </a:lnSpc>
              <a:buFont typeface="Wingdings" panose="05000000000000000000" pitchFamily="2" charset="2"/>
              <a:buChar char="Ø"/>
            </a:pPr>
            <a:r>
              <a:rPr lang="en-US" altLang="en-US" sz="1800"/>
              <a:t>Industrial water tube boiler – 2 to 3 %</a:t>
            </a:r>
          </a:p>
          <a:p>
            <a:pPr algn="just">
              <a:lnSpc>
                <a:spcPct val="150000"/>
              </a:lnSpc>
              <a:buFont typeface="Wingdings" panose="05000000000000000000" pitchFamily="2" charset="2"/>
              <a:buChar char="Ø"/>
            </a:pPr>
            <a:r>
              <a:rPr lang="en-US" altLang="en-US" sz="1800"/>
              <a:t>Power station boiler – 0.4 to 1%</a:t>
            </a:r>
          </a:p>
          <a:p>
            <a:pPr algn="just">
              <a:lnSpc>
                <a:spcPct val="150000"/>
              </a:lnSpc>
            </a:pPr>
            <a:endParaRPr lang="en-US" altLang="en-US" sz="1800"/>
          </a:p>
          <a:p>
            <a:pPr algn="just">
              <a:lnSpc>
                <a:spcPct val="150000"/>
              </a:lnSpc>
            </a:pPr>
            <a:endParaRPr lang="en-US" altLang="en-US" sz="1800"/>
          </a:p>
        </p:txBody>
      </p:sp>
      <p:pic>
        <p:nvPicPr>
          <p:cNvPr id="2" name="Picture 1">
            <a:extLst>
              <a:ext uri="{FF2B5EF4-FFF2-40B4-BE49-F238E27FC236}">
                <a16:creationId xmlns:a16="http://schemas.microsoft.com/office/drawing/2014/main" id="{9D009698-04AF-4FCB-B481-62C33F7F39F6}"/>
              </a:ext>
            </a:extLst>
          </p:cNvPr>
          <p:cNvPicPr>
            <a:picLocks noChangeAspect="1"/>
          </p:cNvPicPr>
          <p:nvPr/>
        </p:nvPicPr>
        <p:blipFill>
          <a:blip r:embed="rId2"/>
          <a:stretch>
            <a:fillRect/>
          </a:stretch>
        </p:blipFill>
        <p:spPr>
          <a:xfrm>
            <a:off x="4288970" y="2653937"/>
            <a:ext cx="7450309" cy="2727959"/>
          </a:xfrm>
          <a:prstGeom prst="rect">
            <a:avLst/>
          </a:prstGeom>
        </p:spPr>
      </p:pic>
    </p:spTree>
    <p:extLst>
      <p:ext uri="{BB962C8B-B14F-4D97-AF65-F5344CB8AC3E}">
        <p14:creationId xmlns:p14="http://schemas.microsoft.com/office/powerpoint/2010/main" val="2254898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p:txBody>
          <a:bodyPr>
            <a:normAutofit/>
          </a:bodyPr>
          <a:lstStyle/>
          <a:p>
            <a:r>
              <a:rPr lang="en-GB" altLang="en-US" sz="2800">
                <a:solidFill>
                  <a:schemeClr val="bg2"/>
                </a:solidFill>
              </a:rPr>
              <a:t>Heat Loss due to Incomplete Combustion</a:t>
            </a:r>
          </a:p>
        </p:txBody>
      </p:sp>
      <p:pic>
        <p:nvPicPr>
          <p:cNvPr id="2" name="Picture 1">
            <a:extLst>
              <a:ext uri="{FF2B5EF4-FFF2-40B4-BE49-F238E27FC236}">
                <a16:creationId xmlns:a16="http://schemas.microsoft.com/office/drawing/2014/main" id="{D38C08D0-42D7-45C6-BF90-443AC59F759D}"/>
              </a:ext>
            </a:extLst>
          </p:cNvPr>
          <p:cNvPicPr>
            <a:picLocks noChangeAspect="1"/>
          </p:cNvPicPr>
          <p:nvPr/>
        </p:nvPicPr>
        <p:blipFill>
          <a:blip r:embed="rId2"/>
          <a:stretch>
            <a:fillRect/>
          </a:stretch>
        </p:blipFill>
        <p:spPr>
          <a:xfrm>
            <a:off x="1280160" y="2131423"/>
            <a:ext cx="6684942" cy="2748254"/>
          </a:xfrm>
          <a:prstGeom prst="rect">
            <a:avLst/>
          </a:prstGeom>
        </p:spPr>
      </p:pic>
      <p:pic>
        <p:nvPicPr>
          <p:cNvPr id="4" name="Picture 3">
            <a:extLst>
              <a:ext uri="{FF2B5EF4-FFF2-40B4-BE49-F238E27FC236}">
                <a16:creationId xmlns:a16="http://schemas.microsoft.com/office/drawing/2014/main" id="{E7E24D0E-42A2-4CF6-B049-1D42D6085BDA}"/>
              </a:ext>
            </a:extLst>
          </p:cNvPr>
          <p:cNvPicPr>
            <a:picLocks noChangeAspect="1"/>
          </p:cNvPicPr>
          <p:nvPr/>
        </p:nvPicPr>
        <p:blipFill>
          <a:blip r:embed="rId3"/>
          <a:stretch>
            <a:fillRect/>
          </a:stretch>
        </p:blipFill>
        <p:spPr>
          <a:xfrm>
            <a:off x="6969299" y="5029544"/>
            <a:ext cx="5062718" cy="1362112"/>
          </a:xfrm>
          <a:prstGeom prst="rect">
            <a:avLst/>
          </a:prstGeom>
        </p:spPr>
      </p:pic>
    </p:spTree>
    <p:extLst>
      <p:ext uri="{BB962C8B-B14F-4D97-AF65-F5344CB8AC3E}">
        <p14:creationId xmlns:p14="http://schemas.microsoft.com/office/powerpoint/2010/main" val="261316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p:txBody>
          <a:bodyPr>
            <a:normAutofit/>
          </a:bodyPr>
          <a:lstStyle/>
          <a:p>
            <a:r>
              <a:rPr lang="en-GB" altLang="en-US" sz="2800">
                <a:solidFill>
                  <a:schemeClr val="bg2"/>
                </a:solidFill>
              </a:rPr>
              <a:t>Heat Loss due to unburnt fuel</a:t>
            </a:r>
          </a:p>
        </p:txBody>
      </p:sp>
      <p:pic>
        <p:nvPicPr>
          <p:cNvPr id="3" name="Picture 2">
            <a:extLst>
              <a:ext uri="{FF2B5EF4-FFF2-40B4-BE49-F238E27FC236}">
                <a16:creationId xmlns:a16="http://schemas.microsoft.com/office/drawing/2014/main" id="{70927A85-E907-465D-9F1C-2E7EF2323194}"/>
              </a:ext>
            </a:extLst>
          </p:cNvPr>
          <p:cNvPicPr>
            <a:picLocks noChangeAspect="1"/>
          </p:cNvPicPr>
          <p:nvPr/>
        </p:nvPicPr>
        <p:blipFill>
          <a:blip r:embed="rId3"/>
          <a:stretch>
            <a:fillRect/>
          </a:stretch>
        </p:blipFill>
        <p:spPr>
          <a:xfrm>
            <a:off x="1129662" y="2039982"/>
            <a:ext cx="8020908" cy="3505200"/>
          </a:xfrm>
          <a:prstGeom prst="rect">
            <a:avLst/>
          </a:prstGeom>
        </p:spPr>
      </p:pic>
    </p:spTree>
    <p:extLst>
      <p:ext uri="{BB962C8B-B14F-4D97-AF65-F5344CB8AC3E}">
        <p14:creationId xmlns:p14="http://schemas.microsoft.com/office/powerpoint/2010/main" val="3019301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2754-1A58-4D8C-88A4-1E0B9B9EE0A8}"/>
              </a:ext>
            </a:extLst>
          </p:cNvPr>
          <p:cNvSpPr>
            <a:spLocks noGrp="1"/>
          </p:cNvSpPr>
          <p:nvPr>
            <p:ph type="title"/>
          </p:nvPr>
        </p:nvSpPr>
        <p:spPr/>
        <p:txBody>
          <a:bodyPr/>
          <a:lstStyle/>
          <a:p>
            <a:r>
              <a:rPr lang="en-IN"/>
              <a:t>Boiler efficiency   </a:t>
            </a:r>
          </a:p>
        </p:txBody>
      </p:sp>
      <p:sp>
        <p:nvSpPr>
          <p:cNvPr id="3" name="Content Placeholder 2">
            <a:extLst>
              <a:ext uri="{FF2B5EF4-FFF2-40B4-BE49-F238E27FC236}">
                <a16:creationId xmlns:a16="http://schemas.microsoft.com/office/drawing/2014/main" id="{C4AC25FC-2F97-45A7-9FB7-061E41F43E61}"/>
              </a:ext>
            </a:extLst>
          </p:cNvPr>
          <p:cNvSpPr>
            <a:spLocks noGrp="1"/>
          </p:cNvSpPr>
          <p:nvPr>
            <p:ph idx="1"/>
          </p:nvPr>
        </p:nvSpPr>
        <p:spPr/>
        <p:txBody>
          <a:bodyPr/>
          <a:lstStyle/>
          <a:p>
            <a:pPr marL="0" indent="0">
              <a:buNone/>
            </a:pPr>
            <a:r>
              <a:rPr lang="en-IN"/>
              <a:t>Indirect efficiency = 100 – Losses </a:t>
            </a:r>
          </a:p>
        </p:txBody>
      </p:sp>
      <p:sp>
        <p:nvSpPr>
          <p:cNvPr id="4" name="Footer Placeholder 3">
            <a:extLst>
              <a:ext uri="{FF2B5EF4-FFF2-40B4-BE49-F238E27FC236}">
                <a16:creationId xmlns:a16="http://schemas.microsoft.com/office/drawing/2014/main" id="{07262F5B-6E24-4F93-B11E-12DFE89068AE}"/>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374E1E38-1CF3-43D5-997D-5E661DFA0E69}"/>
              </a:ext>
            </a:extLst>
          </p:cNvPr>
          <p:cNvSpPr>
            <a:spLocks noGrp="1"/>
          </p:cNvSpPr>
          <p:nvPr>
            <p:ph type="sldNum" sz="quarter" idx="12"/>
          </p:nvPr>
        </p:nvSpPr>
        <p:spPr/>
        <p:txBody>
          <a:bodyPr/>
          <a:lstStyle/>
          <a:p>
            <a:fld id="{BD266BE7-899D-4075-917F-DBDE33B6B692}" type="slidenum">
              <a:rPr lang="en-IN" smtClean="0"/>
              <a:t>27</a:t>
            </a:fld>
            <a:endParaRPr lang="en-IN"/>
          </a:p>
        </p:txBody>
      </p:sp>
    </p:spTree>
    <p:extLst>
      <p:ext uri="{BB962C8B-B14F-4D97-AF65-F5344CB8AC3E}">
        <p14:creationId xmlns:p14="http://schemas.microsoft.com/office/powerpoint/2010/main" val="944263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EBE0-E5A5-4565-BAD7-712E9AE71B87}"/>
              </a:ext>
            </a:extLst>
          </p:cNvPr>
          <p:cNvSpPr>
            <a:spLocks noGrp="1"/>
          </p:cNvSpPr>
          <p:nvPr>
            <p:ph type="title"/>
          </p:nvPr>
        </p:nvSpPr>
        <p:spPr/>
        <p:txBody>
          <a:bodyPr/>
          <a:lstStyle/>
          <a:p>
            <a:r>
              <a:rPr lang="en-IN"/>
              <a:t>Why steam?</a:t>
            </a:r>
          </a:p>
        </p:txBody>
      </p:sp>
      <p:sp>
        <p:nvSpPr>
          <p:cNvPr id="3" name="Content Placeholder 2">
            <a:extLst>
              <a:ext uri="{FF2B5EF4-FFF2-40B4-BE49-F238E27FC236}">
                <a16:creationId xmlns:a16="http://schemas.microsoft.com/office/drawing/2014/main" id="{B08A87F4-62C2-4FF6-A1A2-9844A509F443}"/>
              </a:ext>
            </a:extLst>
          </p:cNvPr>
          <p:cNvSpPr>
            <a:spLocks noGrp="1"/>
          </p:cNvSpPr>
          <p:nvPr>
            <p:ph idx="1"/>
          </p:nvPr>
        </p:nvSpPr>
        <p:spPr/>
        <p:txBody>
          <a:bodyPr/>
          <a:lstStyle/>
          <a:p>
            <a:r>
              <a:rPr lang="en-US" altLang="en-US" sz="1800"/>
              <a:t>Used for power generation and as process fluid</a:t>
            </a:r>
          </a:p>
          <a:p>
            <a:r>
              <a:rPr lang="en-US" altLang="en-US" sz="1800"/>
              <a:t>Steam – Commonly used for process heat</a:t>
            </a:r>
          </a:p>
          <a:p>
            <a:r>
              <a:rPr lang="en-US" altLang="en-US" sz="1800"/>
              <a:t>High heat content, easily available, cheap</a:t>
            </a:r>
          </a:p>
          <a:p>
            <a:r>
              <a:rPr lang="en-US" altLang="en-US" sz="1800"/>
              <a:t>High heat transfer coefficient</a:t>
            </a:r>
          </a:p>
          <a:p>
            <a:r>
              <a:rPr lang="en-US" altLang="en-US" sz="1800"/>
              <a:t>Low maintenance</a:t>
            </a:r>
          </a:p>
          <a:p>
            <a:r>
              <a:rPr lang="en-US" altLang="en-US" sz="1800"/>
              <a:t>Steam lines are light-weight</a:t>
            </a:r>
          </a:p>
          <a:p>
            <a:r>
              <a:rPr lang="en-US" altLang="en-US" sz="1800"/>
              <a:t>Steam flows in response to pressure drop; no need for circulating pump</a:t>
            </a:r>
          </a:p>
          <a:p>
            <a:endParaRPr lang="en-IN"/>
          </a:p>
        </p:txBody>
      </p:sp>
      <p:sp>
        <p:nvSpPr>
          <p:cNvPr id="4" name="Footer Placeholder 3">
            <a:extLst>
              <a:ext uri="{FF2B5EF4-FFF2-40B4-BE49-F238E27FC236}">
                <a16:creationId xmlns:a16="http://schemas.microsoft.com/office/drawing/2014/main" id="{E557EF69-B108-4DE9-8047-070E4DCD5590}"/>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4280EA0A-A76C-429C-A594-B82845A92A62}"/>
              </a:ext>
            </a:extLst>
          </p:cNvPr>
          <p:cNvSpPr>
            <a:spLocks noGrp="1"/>
          </p:cNvSpPr>
          <p:nvPr>
            <p:ph type="sldNum" sz="quarter" idx="12"/>
          </p:nvPr>
        </p:nvSpPr>
        <p:spPr/>
        <p:txBody>
          <a:bodyPr/>
          <a:lstStyle/>
          <a:p>
            <a:fld id="{BD266BE7-899D-4075-917F-DBDE33B6B692}" type="slidenum">
              <a:rPr lang="en-IN" smtClean="0"/>
              <a:t>3</a:t>
            </a:fld>
            <a:endParaRPr lang="en-IN"/>
          </a:p>
        </p:txBody>
      </p:sp>
    </p:spTree>
    <p:extLst>
      <p:ext uri="{BB962C8B-B14F-4D97-AF65-F5344CB8AC3E}">
        <p14:creationId xmlns:p14="http://schemas.microsoft.com/office/powerpoint/2010/main" val="86339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Boiler</a:t>
            </a:r>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4</a:t>
            </a:fld>
            <a:endParaRPr lang="en-CA"/>
          </a:p>
        </p:txBody>
      </p:sp>
      <p:sp>
        <p:nvSpPr>
          <p:cNvPr id="8" name="TextBox 7"/>
          <p:cNvSpPr txBox="1"/>
          <p:nvPr/>
        </p:nvSpPr>
        <p:spPr>
          <a:xfrm>
            <a:off x="808762" y="2194215"/>
            <a:ext cx="6856097" cy="2956387"/>
          </a:xfrm>
          <a:prstGeom prst="rect">
            <a:avLst/>
          </a:prstGeom>
          <a:noFill/>
        </p:spPr>
        <p:txBody>
          <a:bodyPr wrap="square" rtlCol="0">
            <a:spAutoFit/>
          </a:bodyPr>
          <a:lstStyle/>
          <a:p>
            <a:pPr>
              <a:lnSpc>
                <a:spcPct val="150000"/>
              </a:lnSpc>
            </a:pPr>
            <a:r>
              <a:rPr lang="en-US"/>
              <a:t>According to Indian Boilers Act 2007</a:t>
            </a:r>
          </a:p>
          <a:p>
            <a:pPr>
              <a:lnSpc>
                <a:spcPct val="150000"/>
              </a:lnSpc>
            </a:pPr>
            <a:r>
              <a:rPr lang="en-US"/>
              <a:t>“Boilers means a pressure vessel in which stream is generated for use external to itself by application of heat which is wholly or partly under pressure when steam is shut off but does not include a pressure vessel</a:t>
            </a:r>
          </a:p>
          <a:p>
            <a:pPr marL="627063" indent="-182563">
              <a:lnSpc>
                <a:spcPct val="150000"/>
              </a:lnSpc>
              <a:buFont typeface="Arial" panose="020B0604020202020204" pitchFamily="34" charset="0"/>
              <a:buChar char="•"/>
            </a:pPr>
            <a:r>
              <a:rPr lang="en-US"/>
              <a:t>Capacity less than 25 liters</a:t>
            </a:r>
          </a:p>
          <a:p>
            <a:pPr marL="627063" indent="-182563">
              <a:lnSpc>
                <a:spcPct val="150000"/>
              </a:lnSpc>
              <a:buFont typeface="Arial" panose="020B0604020202020204" pitchFamily="34" charset="0"/>
              <a:buChar char="•"/>
            </a:pPr>
            <a:r>
              <a:rPr lang="en-US"/>
              <a:t>&lt; 1kg/cm</a:t>
            </a:r>
            <a:r>
              <a:rPr lang="en-US" baseline="30000"/>
              <a:t>2 </a:t>
            </a:r>
            <a:r>
              <a:rPr lang="en-US"/>
              <a:t>design gauge pressure</a:t>
            </a:r>
          </a:p>
          <a:p>
            <a:pPr marL="627063" indent="-182563">
              <a:lnSpc>
                <a:spcPct val="150000"/>
              </a:lnSpc>
              <a:buFont typeface="Arial" panose="020B0604020202020204" pitchFamily="34" charset="0"/>
              <a:buChar char="•"/>
            </a:pPr>
            <a:r>
              <a:rPr lang="en-US"/>
              <a:t>Water heated below 100</a:t>
            </a:r>
            <a:r>
              <a:rPr lang="en-US">
                <a:latin typeface="Times New Roman" panose="02020603050405020304" pitchFamily="18" charset="0"/>
                <a:cs typeface="Times New Roman" panose="02020603050405020304" pitchFamily="18" charset="0"/>
              </a:rPr>
              <a:t>℃”</a:t>
            </a:r>
            <a:endParaRPr lang="en-US"/>
          </a:p>
        </p:txBody>
      </p:sp>
      <p:pic>
        <p:nvPicPr>
          <p:cNvPr id="9" name="Picture 8"/>
          <p:cNvPicPr>
            <a:picLocks noChangeAspect="1"/>
          </p:cNvPicPr>
          <p:nvPr/>
        </p:nvPicPr>
        <p:blipFill>
          <a:blip r:embed="rId2"/>
          <a:stretch>
            <a:fillRect/>
          </a:stretch>
        </p:blipFill>
        <p:spPr>
          <a:xfrm>
            <a:off x="8397559" y="4784843"/>
            <a:ext cx="3857625" cy="2085975"/>
          </a:xfrm>
          <a:prstGeom prst="rect">
            <a:avLst/>
          </a:prstGeom>
        </p:spPr>
      </p:pic>
      <p:graphicFrame>
        <p:nvGraphicFramePr>
          <p:cNvPr id="11" name="Object 2"/>
          <p:cNvGraphicFramePr>
            <a:graphicFrameLocks noChangeAspect="1"/>
          </p:cNvGraphicFramePr>
          <p:nvPr>
            <p:extLst>
              <p:ext uri="{D42A27DB-BD31-4B8C-83A1-F6EECF244321}">
                <p14:modId xmlns:p14="http://schemas.microsoft.com/office/powerpoint/2010/main" val="3853386566"/>
              </p:ext>
            </p:extLst>
          </p:nvPr>
        </p:nvGraphicFramePr>
        <p:xfrm>
          <a:off x="7361195" y="1539421"/>
          <a:ext cx="4893989" cy="3196917"/>
        </p:xfrm>
        <a:graphic>
          <a:graphicData uri="http://schemas.openxmlformats.org/presentationml/2006/ole">
            <mc:AlternateContent xmlns:mc="http://schemas.openxmlformats.org/markup-compatibility/2006">
              <mc:Choice xmlns:v="urn:schemas-microsoft-com:vml" Requires="v">
                <p:oleObj name="Document" r:id="rId3" imgW="6175800" imgH="4055738" progId="Word.Document.8">
                  <p:embed/>
                </p:oleObj>
              </mc:Choice>
              <mc:Fallback>
                <p:oleObj name="Document" r:id="rId3" imgW="6175800" imgH="4055738" progId="Word.Document.8">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195" y="1539421"/>
                        <a:ext cx="4893989" cy="319691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70514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0F4E-6364-4E97-B260-01058EE40A1D}"/>
              </a:ext>
            </a:extLst>
          </p:cNvPr>
          <p:cNvSpPr>
            <a:spLocks noGrp="1"/>
          </p:cNvSpPr>
          <p:nvPr>
            <p:ph type="title"/>
          </p:nvPr>
        </p:nvSpPr>
        <p:spPr/>
        <p:txBody>
          <a:bodyPr/>
          <a:lstStyle/>
          <a:p>
            <a:r>
              <a:rPr lang="en-US"/>
              <a:t>Boiler System</a:t>
            </a:r>
            <a:endParaRPr lang="en-IN"/>
          </a:p>
        </p:txBody>
      </p:sp>
      <p:sp>
        <p:nvSpPr>
          <p:cNvPr id="4" name="Footer Placeholder 3">
            <a:extLst>
              <a:ext uri="{FF2B5EF4-FFF2-40B4-BE49-F238E27FC236}">
                <a16:creationId xmlns:a16="http://schemas.microsoft.com/office/drawing/2014/main" id="{D3A2D8A3-C6A9-4507-9175-4A4B62F5F360}"/>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11BCD92E-AFA3-4FA9-99A8-80009214AA6B}"/>
              </a:ext>
            </a:extLst>
          </p:cNvPr>
          <p:cNvSpPr>
            <a:spLocks noGrp="1"/>
          </p:cNvSpPr>
          <p:nvPr>
            <p:ph type="sldNum" sz="quarter" idx="12"/>
          </p:nvPr>
        </p:nvSpPr>
        <p:spPr/>
        <p:txBody>
          <a:bodyPr/>
          <a:lstStyle/>
          <a:p>
            <a:fld id="{BD266BE7-899D-4075-917F-DBDE33B6B692}" type="slidenum">
              <a:rPr lang="en-IN" smtClean="0"/>
              <a:t>5</a:t>
            </a:fld>
            <a:endParaRPr lang="en-IN"/>
          </a:p>
        </p:txBody>
      </p:sp>
      <p:pic>
        <p:nvPicPr>
          <p:cNvPr id="6" name="Picture 5">
            <a:extLst>
              <a:ext uri="{FF2B5EF4-FFF2-40B4-BE49-F238E27FC236}">
                <a16:creationId xmlns:a16="http://schemas.microsoft.com/office/drawing/2014/main" id="{3A0FBF90-3AB5-4E6B-92F6-C3433DAABC86}"/>
              </a:ext>
            </a:extLst>
          </p:cNvPr>
          <p:cNvPicPr>
            <a:picLocks noChangeAspect="1"/>
          </p:cNvPicPr>
          <p:nvPr/>
        </p:nvPicPr>
        <p:blipFill rotWithShape="1">
          <a:blip r:embed="rId2"/>
          <a:srcRect l="4780" t="9264" r="2027" b="5754"/>
          <a:stretch/>
        </p:blipFill>
        <p:spPr>
          <a:xfrm>
            <a:off x="1829823" y="1828456"/>
            <a:ext cx="8537449" cy="5022671"/>
          </a:xfrm>
          <a:prstGeom prst="rect">
            <a:avLst/>
          </a:prstGeom>
        </p:spPr>
      </p:pic>
    </p:spTree>
    <p:extLst>
      <p:ext uri="{BB962C8B-B14F-4D97-AF65-F5344CB8AC3E}">
        <p14:creationId xmlns:p14="http://schemas.microsoft.com/office/powerpoint/2010/main" val="408986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54193E-AC41-47D5-8572-B49AB59A0DFB}"/>
              </a:ext>
            </a:extLst>
          </p:cNvPr>
          <p:cNvSpPr>
            <a:spLocks noGrp="1"/>
          </p:cNvSpPr>
          <p:nvPr>
            <p:ph type="title"/>
          </p:nvPr>
        </p:nvSpPr>
        <p:spPr/>
        <p:txBody>
          <a:bodyPr/>
          <a:lstStyle/>
          <a:p>
            <a:r>
              <a:rPr lang="en-GB" altLang="en-US" sz="2800"/>
              <a:t>Performance Evaluation</a:t>
            </a:r>
            <a:endParaRPr lang="en-IN"/>
          </a:p>
        </p:txBody>
      </p:sp>
      <p:sp>
        <p:nvSpPr>
          <p:cNvPr id="10" name="Text Placeholder 9">
            <a:extLst>
              <a:ext uri="{FF2B5EF4-FFF2-40B4-BE49-F238E27FC236}">
                <a16:creationId xmlns:a16="http://schemas.microsoft.com/office/drawing/2014/main" id="{8FB37A37-99C1-4750-AC22-E490621529CD}"/>
              </a:ext>
            </a:extLst>
          </p:cNvPr>
          <p:cNvSpPr>
            <a:spLocks noGrp="1"/>
          </p:cNvSpPr>
          <p:nvPr>
            <p:ph type="body" idx="1"/>
          </p:nvPr>
        </p:nvSpPr>
        <p:spPr>
          <a:xfrm>
            <a:off x="505097" y="1828456"/>
            <a:ext cx="4489704" cy="830695"/>
          </a:xfrm>
        </p:spPr>
        <p:txBody>
          <a:bodyPr/>
          <a:lstStyle/>
          <a:p>
            <a:r>
              <a:rPr lang="en-GB" altLang="en-US"/>
              <a:t>Boiler Evaporation Ratio</a:t>
            </a:r>
            <a:endParaRPr lang="en-IN"/>
          </a:p>
        </p:txBody>
      </p:sp>
      <p:sp>
        <p:nvSpPr>
          <p:cNvPr id="11" name="Content Placeholder 10">
            <a:extLst>
              <a:ext uri="{FF2B5EF4-FFF2-40B4-BE49-F238E27FC236}">
                <a16:creationId xmlns:a16="http://schemas.microsoft.com/office/drawing/2014/main" id="{DA45E3D8-4850-45D3-B569-02D8620F566F}"/>
              </a:ext>
            </a:extLst>
          </p:cNvPr>
          <p:cNvSpPr>
            <a:spLocks noGrp="1"/>
          </p:cNvSpPr>
          <p:nvPr>
            <p:ph sz="half" idx="2"/>
          </p:nvPr>
        </p:nvSpPr>
        <p:spPr>
          <a:xfrm>
            <a:off x="426719" y="2790866"/>
            <a:ext cx="5042263" cy="3433769"/>
          </a:xfrm>
        </p:spPr>
        <p:txBody>
          <a:bodyPr>
            <a:noAutofit/>
          </a:bodyPr>
          <a:lstStyle/>
          <a:p>
            <a:r>
              <a:rPr lang="en-GB" altLang="en-US" sz="1800"/>
              <a:t>kilogram of steam generated per kilogram of fuel consumed</a:t>
            </a:r>
          </a:p>
          <a:p>
            <a:r>
              <a:rPr lang="en-GB" altLang="en-US" sz="1800"/>
              <a:t>Biomass fired boiler: 2 to 3</a:t>
            </a:r>
          </a:p>
          <a:p>
            <a:r>
              <a:rPr lang="en-GB" altLang="en-US" sz="1800"/>
              <a:t>Coal fired boiler: 4 to 5.5</a:t>
            </a:r>
          </a:p>
          <a:p>
            <a:r>
              <a:rPr lang="en-GB" altLang="en-US" sz="1800"/>
              <a:t>Oil fired boiler: 13.5 to 14.5</a:t>
            </a:r>
          </a:p>
          <a:p>
            <a:r>
              <a:rPr lang="en-GB" altLang="en-US" sz="1800"/>
              <a:t>Gas fired boiler: 11 to 13</a:t>
            </a:r>
          </a:p>
          <a:p>
            <a:r>
              <a:rPr lang="en-GB" altLang="en-US" sz="1800"/>
              <a:t>Useful for day to day performance comparison to get an overview of boiler efficiency </a:t>
            </a:r>
          </a:p>
          <a:p>
            <a:endParaRPr lang="en-CA" sz="1800"/>
          </a:p>
          <a:p>
            <a:endParaRPr lang="en-IN" sz="1800"/>
          </a:p>
        </p:txBody>
      </p:sp>
      <p:sp>
        <p:nvSpPr>
          <p:cNvPr id="12" name="Text Placeholder 11">
            <a:extLst>
              <a:ext uri="{FF2B5EF4-FFF2-40B4-BE49-F238E27FC236}">
                <a16:creationId xmlns:a16="http://schemas.microsoft.com/office/drawing/2014/main" id="{C094B149-30C8-40EA-99DA-EAFAC43FC9E5}"/>
              </a:ext>
            </a:extLst>
          </p:cNvPr>
          <p:cNvSpPr>
            <a:spLocks noGrp="1"/>
          </p:cNvSpPr>
          <p:nvPr>
            <p:ph type="body" sz="quarter" idx="3"/>
          </p:nvPr>
        </p:nvSpPr>
        <p:spPr/>
        <p:txBody>
          <a:bodyPr/>
          <a:lstStyle/>
          <a:p>
            <a:r>
              <a:rPr lang="en-GB" altLang="en-US"/>
              <a:t>Efficiency</a:t>
            </a:r>
            <a:endParaRPr lang="en-IN"/>
          </a:p>
        </p:txBody>
      </p:sp>
      <p:sp>
        <p:nvSpPr>
          <p:cNvPr id="13" name="Content Placeholder 12">
            <a:extLst>
              <a:ext uri="{FF2B5EF4-FFF2-40B4-BE49-F238E27FC236}">
                <a16:creationId xmlns:a16="http://schemas.microsoft.com/office/drawing/2014/main" id="{BBA5496B-176B-4239-BE30-CBE40E88D7AC}"/>
              </a:ext>
            </a:extLst>
          </p:cNvPr>
          <p:cNvSpPr>
            <a:spLocks noGrp="1"/>
          </p:cNvSpPr>
          <p:nvPr>
            <p:ph sz="quarter" idx="4"/>
          </p:nvPr>
        </p:nvSpPr>
        <p:spPr/>
        <p:txBody>
          <a:bodyPr>
            <a:normAutofit/>
          </a:bodyPr>
          <a:lstStyle/>
          <a:p>
            <a:pPr>
              <a:lnSpc>
                <a:spcPct val="150000"/>
              </a:lnSpc>
            </a:pPr>
            <a:r>
              <a:rPr lang="en-GB" altLang="en-US" sz="1800" b="1"/>
              <a:t>Standard for Boiler Efficiency Testing         </a:t>
            </a:r>
            <a:r>
              <a:rPr lang="en-GB" altLang="en-US" sz="1800"/>
              <a:t>(IS 8753, ASME PTC-4-1 and BS845)</a:t>
            </a:r>
          </a:p>
          <a:p>
            <a:pPr>
              <a:lnSpc>
                <a:spcPct val="150000"/>
              </a:lnSpc>
            </a:pPr>
            <a:r>
              <a:rPr lang="en-GB" altLang="en-US" sz="1800" b="1"/>
              <a:t>Direct Method: </a:t>
            </a:r>
            <a:r>
              <a:rPr lang="en-GB" altLang="en-US" sz="1800"/>
              <a:t>energy gain of the working fluid is compared with the energy content of the boiler fuel</a:t>
            </a:r>
          </a:p>
          <a:p>
            <a:pPr>
              <a:lnSpc>
                <a:spcPct val="150000"/>
              </a:lnSpc>
            </a:pPr>
            <a:r>
              <a:rPr lang="en-GB" altLang="en-US" sz="1800" b="1"/>
              <a:t>Indirect Method: </a:t>
            </a:r>
            <a:r>
              <a:rPr lang="en-GB" altLang="en-US" sz="1800"/>
              <a:t>efficiency is calculated based on losses and energy input</a:t>
            </a:r>
          </a:p>
          <a:p>
            <a:pPr>
              <a:lnSpc>
                <a:spcPct val="150000"/>
              </a:lnSpc>
            </a:pPr>
            <a:endParaRPr lang="en-GB" altLang="en-US" sz="1800"/>
          </a:p>
          <a:p>
            <a:pPr>
              <a:lnSpc>
                <a:spcPct val="150000"/>
              </a:lnSpc>
            </a:pPr>
            <a:endParaRPr lang="en-IN" sz="1800"/>
          </a:p>
        </p:txBody>
      </p:sp>
      <p:sp>
        <p:nvSpPr>
          <p:cNvPr id="4" name="Footer Placeholder 3">
            <a:extLst>
              <a:ext uri="{FF2B5EF4-FFF2-40B4-BE49-F238E27FC236}">
                <a16:creationId xmlns:a16="http://schemas.microsoft.com/office/drawing/2014/main" id="{4A2EBE4F-7B6F-4B44-8955-A3EE0F139ECA}"/>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5BF510C6-B942-4B9B-92FA-95729B9D6405}"/>
              </a:ext>
            </a:extLst>
          </p:cNvPr>
          <p:cNvSpPr>
            <a:spLocks noGrp="1"/>
          </p:cNvSpPr>
          <p:nvPr>
            <p:ph type="sldNum" sz="quarter" idx="12"/>
          </p:nvPr>
        </p:nvSpPr>
        <p:spPr/>
        <p:txBody>
          <a:bodyPr/>
          <a:lstStyle/>
          <a:p>
            <a:fld id="{BD266BE7-899D-4075-917F-DBDE33B6B692}" type="slidenum">
              <a:rPr lang="en-IN" smtClean="0"/>
              <a:t>6</a:t>
            </a:fld>
            <a:endParaRPr lang="en-IN"/>
          </a:p>
        </p:txBody>
      </p:sp>
    </p:spTree>
    <p:extLst>
      <p:ext uri="{BB962C8B-B14F-4D97-AF65-F5344CB8AC3E}">
        <p14:creationId xmlns:p14="http://schemas.microsoft.com/office/powerpoint/2010/main" val="3905450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a:t>Boiler Efficiency – Direct Method</a:t>
            </a:r>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7</a:t>
            </a:fld>
            <a:endParaRPr lang="en-CA"/>
          </a:p>
        </p:txBody>
      </p:sp>
      <p:graphicFrame>
        <p:nvGraphicFramePr>
          <p:cNvPr id="6" name="Object 4"/>
          <p:cNvGraphicFramePr>
            <a:graphicFrameLocks noChangeAspect="1"/>
          </p:cNvGraphicFramePr>
          <p:nvPr>
            <p:extLst>
              <p:ext uri="{D42A27DB-BD31-4B8C-83A1-F6EECF244321}">
                <p14:modId xmlns:p14="http://schemas.microsoft.com/office/powerpoint/2010/main" val="684403312"/>
              </p:ext>
            </p:extLst>
          </p:nvPr>
        </p:nvGraphicFramePr>
        <p:xfrm>
          <a:off x="6678044" y="2933536"/>
          <a:ext cx="2902225" cy="2031325"/>
        </p:xfrm>
        <a:graphic>
          <a:graphicData uri="http://schemas.openxmlformats.org/presentationml/2006/ole">
            <mc:AlternateContent xmlns:mc="http://schemas.openxmlformats.org/markup-compatibility/2006">
              <mc:Choice xmlns:v="urn:schemas-microsoft-com:vml" Requires="v">
                <p:oleObj name="Equation" r:id="rId2" imgW="1307880" imgH="914400" progId="Equation.3">
                  <p:embed/>
                </p:oleObj>
              </mc:Choice>
              <mc:Fallback>
                <p:oleObj name="Equation" r:id="rId2" imgW="1307880" imgH="914400" progId="Equation.3">
                  <p:embed/>
                  <p:pic>
                    <p:nvPicPr>
                      <p:cNvPr id="307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044" y="2933536"/>
                        <a:ext cx="2902225" cy="2031325"/>
                      </a:xfrm>
                      <a:prstGeom prst="rect">
                        <a:avLst/>
                      </a:prstGeom>
                      <a:noFill/>
                      <a:ln>
                        <a:noFill/>
                      </a:ln>
                      <a:effectLst/>
                    </p:spPr>
                  </p:pic>
                </p:oleObj>
              </mc:Fallback>
            </mc:AlternateContent>
          </a:graphicData>
        </a:graphic>
      </p:graphicFrame>
      <p:pic>
        <p:nvPicPr>
          <p:cNvPr id="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b="25076"/>
          <a:stretch/>
        </p:blipFill>
        <p:spPr bwMode="auto">
          <a:xfrm>
            <a:off x="476451" y="1949470"/>
            <a:ext cx="5687787" cy="33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992966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106E-FCE1-4C01-9B73-D6247E1C32A7}"/>
              </a:ext>
            </a:extLst>
          </p:cNvPr>
          <p:cNvSpPr>
            <a:spLocks noGrp="1"/>
          </p:cNvSpPr>
          <p:nvPr>
            <p:ph type="title"/>
          </p:nvPr>
        </p:nvSpPr>
        <p:spPr/>
        <p:txBody>
          <a:bodyPr/>
          <a:lstStyle/>
          <a:p>
            <a:r>
              <a:rPr lang="en-US" altLang="en-US" sz="2800"/>
              <a:t>Measurement for Direct Method</a:t>
            </a:r>
            <a:endParaRPr lang="en-IN"/>
          </a:p>
        </p:txBody>
      </p:sp>
      <p:sp>
        <p:nvSpPr>
          <p:cNvPr id="4" name="Footer Placeholder 3">
            <a:extLst>
              <a:ext uri="{FF2B5EF4-FFF2-40B4-BE49-F238E27FC236}">
                <a16:creationId xmlns:a16="http://schemas.microsoft.com/office/drawing/2014/main" id="{1ED739B9-6CD0-46C9-BEBA-E2A230ED1D5B}"/>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D71FFCBE-0906-475A-97F0-ACBC9BCE21EE}"/>
              </a:ext>
            </a:extLst>
          </p:cNvPr>
          <p:cNvSpPr>
            <a:spLocks noGrp="1"/>
          </p:cNvSpPr>
          <p:nvPr>
            <p:ph type="sldNum" sz="quarter" idx="12"/>
          </p:nvPr>
        </p:nvSpPr>
        <p:spPr/>
        <p:txBody>
          <a:bodyPr/>
          <a:lstStyle/>
          <a:p>
            <a:fld id="{BD266BE7-899D-4075-917F-DBDE33B6B692}" type="slidenum">
              <a:rPr lang="en-IN" smtClean="0"/>
              <a:t>8</a:t>
            </a:fld>
            <a:endParaRPr lang="en-IN"/>
          </a:p>
        </p:txBody>
      </p:sp>
      <p:graphicFrame>
        <p:nvGraphicFramePr>
          <p:cNvPr id="6" name="Object 4">
            <a:extLst>
              <a:ext uri="{FF2B5EF4-FFF2-40B4-BE49-F238E27FC236}">
                <a16:creationId xmlns:a16="http://schemas.microsoft.com/office/drawing/2014/main" id="{AE862105-8DC4-48B6-BCE6-60FE47780AEE}"/>
              </a:ext>
            </a:extLst>
          </p:cNvPr>
          <p:cNvGraphicFramePr>
            <a:graphicFrameLocks noChangeAspect="1"/>
          </p:cNvGraphicFramePr>
          <p:nvPr>
            <p:extLst>
              <p:ext uri="{D42A27DB-BD31-4B8C-83A1-F6EECF244321}">
                <p14:modId xmlns:p14="http://schemas.microsoft.com/office/powerpoint/2010/main" val="1568340641"/>
              </p:ext>
            </p:extLst>
          </p:nvPr>
        </p:nvGraphicFramePr>
        <p:xfrm>
          <a:off x="6939301" y="1961477"/>
          <a:ext cx="2902225" cy="2031325"/>
        </p:xfrm>
        <a:graphic>
          <a:graphicData uri="http://schemas.openxmlformats.org/presentationml/2006/ole">
            <mc:AlternateContent xmlns:mc="http://schemas.openxmlformats.org/markup-compatibility/2006">
              <mc:Choice xmlns:v="urn:schemas-microsoft-com:vml" Requires="v">
                <p:oleObj name="Equation" r:id="rId2" imgW="1307880" imgH="914400" progId="Equation.3">
                  <p:embed/>
                </p:oleObj>
              </mc:Choice>
              <mc:Fallback>
                <p:oleObj name="Equation" r:id="rId2" imgW="1307880" imgH="914400" progId="Equation.3">
                  <p:embed/>
                  <p:pic>
                    <p:nvPicPr>
                      <p:cNvPr id="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301" y="1961477"/>
                        <a:ext cx="2902225" cy="2031325"/>
                      </a:xfrm>
                      <a:prstGeom prst="rect">
                        <a:avLst/>
                      </a:prstGeom>
                      <a:noFill/>
                      <a:ln>
                        <a:noFill/>
                      </a:ln>
                      <a:effectLst/>
                    </p:spPr>
                  </p:pic>
                </p:oleObj>
              </mc:Fallback>
            </mc:AlternateContent>
          </a:graphicData>
        </a:graphic>
      </p:graphicFrame>
      <p:sp>
        <p:nvSpPr>
          <p:cNvPr id="7" name="Rectangle 6">
            <a:extLst>
              <a:ext uri="{FF2B5EF4-FFF2-40B4-BE49-F238E27FC236}">
                <a16:creationId xmlns:a16="http://schemas.microsoft.com/office/drawing/2014/main" id="{8D8BCAB7-84BD-4753-8FAD-2E3FA1B098B9}"/>
              </a:ext>
            </a:extLst>
          </p:cNvPr>
          <p:cNvSpPr/>
          <p:nvPr/>
        </p:nvSpPr>
        <p:spPr>
          <a:xfrm>
            <a:off x="637156" y="2057996"/>
            <a:ext cx="7200558" cy="2957861"/>
          </a:xfrm>
          <a:prstGeom prst="rect">
            <a:avLst/>
          </a:prstGeom>
        </p:spPr>
        <p:txBody>
          <a:bodyPr wrap="square">
            <a:spAutoFit/>
          </a:bodyPr>
          <a:lstStyle/>
          <a:p>
            <a:pPr marL="285750" indent="-285750" algn="just">
              <a:lnSpc>
                <a:spcPct val="150000"/>
              </a:lnSpc>
              <a:buFont typeface="Courier New" panose="02070309020205020404" pitchFamily="49" charset="0"/>
              <a:buChar char="o"/>
            </a:pPr>
            <a:r>
              <a:rPr lang="en-US" altLang="en-US">
                <a:solidFill>
                  <a:srgbClr val="FF0000"/>
                </a:solidFill>
              </a:rPr>
              <a:t>Steam flow rate</a:t>
            </a:r>
            <a:r>
              <a:rPr lang="en-US" altLang="en-US">
                <a:solidFill>
                  <a:srgbClr val="FF0000"/>
                </a:solidFill>
                <a:cs typeface="Times New Roman" panose="02020603050405020304" pitchFamily="18" charset="0"/>
              </a:rPr>
              <a:t> and </a:t>
            </a:r>
            <a:r>
              <a:rPr lang="en-US" altLang="en-US">
                <a:solidFill>
                  <a:srgbClr val="FF0000"/>
                </a:solidFill>
              </a:rPr>
              <a:t>conditions (</a:t>
            </a:r>
            <a:r>
              <a:rPr lang="en-US" altLang="en-US" err="1">
                <a:solidFill>
                  <a:srgbClr val="FF0000"/>
                </a:solidFill>
              </a:rPr>
              <a:t>p,T</a:t>
            </a:r>
            <a:r>
              <a:rPr lang="en-US" altLang="en-US">
                <a:solidFill>
                  <a:srgbClr val="FF0000"/>
                </a:solidFill>
              </a:rPr>
              <a:t>)</a:t>
            </a:r>
            <a:endParaRPr lang="en-US" altLang="en-US">
              <a:solidFill>
                <a:srgbClr val="FF0000"/>
              </a:solidFill>
              <a:cs typeface="Times New Roman" panose="02020603050405020304" pitchFamily="18" charset="0"/>
            </a:endParaRPr>
          </a:p>
          <a:p>
            <a:pPr marL="285750" indent="-285750" algn="just">
              <a:lnSpc>
                <a:spcPct val="150000"/>
              </a:lnSpc>
              <a:buFont typeface="Courier New" panose="02070309020205020404" pitchFamily="49" charset="0"/>
              <a:buChar char="o"/>
            </a:pPr>
            <a:r>
              <a:rPr lang="en-US" altLang="en-US">
                <a:solidFill>
                  <a:srgbClr val="FF0000"/>
                </a:solidFill>
              </a:rPr>
              <a:t>Water inlet conditions (</a:t>
            </a:r>
            <a:r>
              <a:rPr lang="en-US" altLang="en-US" err="1">
                <a:solidFill>
                  <a:srgbClr val="FF0000"/>
                </a:solidFill>
              </a:rPr>
              <a:t>T,p</a:t>
            </a:r>
            <a:r>
              <a:rPr lang="en-US" altLang="en-US">
                <a:solidFill>
                  <a:srgbClr val="FF0000"/>
                </a:solidFill>
              </a:rPr>
              <a:t>)</a:t>
            </a:r>
            <a:endParaRPr lang="en-US" altLang="en-US">
              <a:solidFill>
                <a:srgbClr val="FF0000"/>
              </a:solidFill>
              <a:cs typeface="Times New Roman" panose="02020603050405020304" pitchFamily="18" charset="0"/>
            </a:endParaRPr>
          </a:p>
          <a:p>
            <a:pPr marL="285750" indent="-285750" algn="just">
              <a:lnSpc>
                <a:spcPct val="150000"/>
              </a:lnSpc>
              <a:buFont typeface="Courier New" panose="02070309020205020404" pitchFamily="49" charset="0"/>
              <a:buChar char="o"/>
            </a:pPr>
            <a:r>
              <a:rPr lang="en-US" altLang="en-US">
                <a:solidFill>
                  <a:srgbClr val="0070C0"/>
                </a:solidFill>
              </a:rPr>
              <a:t>Fuel flow rate and composition</a:t>
            </a:r>
            <a:endParaRPr lang="en-US" altLang="en-US">
              <a:solidFill>
                <a:srgbClr val="0070C0"/>
              </a:solidFill>
              <a:cs typeface="Times New Roman" panose="02020603050405020304" pitchFamily="18" charset="0"/>
            </a:endParaRPr>
          </a:p>
          <a:p>
            <a:pPr marL="285750" indent="-285750" algn="just">
              <a:lnSpc>
                <a:spcPct val="150000"/>
              </a:lnSpc>
              <a:buFont typeface="Courier New" panose="02070309020205020404" pitchFamily="49" charset="0"/>
              <a:buChar char="o"/>
            </a:pPr>
            <a:r>
              <a:rPr lang="en-US" altLang="en-US">
                <a:solidFill>
                  <a:srgbClr val="0070C0"/>
                </a:solidFill>
              </a:rPr>
              <a:t>Air flow rate and temperature</a:t>
            </a:r>
          </a:p>
          <a:p>
            <a:pPr marL="285750" indent="-285750" algn="just">
              <a:lnSpc>
                <a:spcPct val="150000"/>
              </a:lnSpc>
              <a:buFont typeface="Courier New" panose="02070309020205020404" pitchFamily="49" charset="0"/>
              <a:buChar char="o"/>
            </a:pPr>
            <a:r>
              <a:rPr lang="en-US" altLang="en-US" u="sng">
                <a:cs typeface="Times New Roman" panose="02020603050405020304" pitchFamily="18" charset="0"/>
              </a:rPr>
              <a:t>Blowdown should be avoided if it is intermittent blowdown boiler</a:t>
            </a:r>
          </a:p>
          <a:p>
            <a:pPr marL="285750" indent="-285750" algn="just">
              <a:lnSpc>
                <a:spcPct val="150000"/>
              </a:lnSpc>
              <a:buFont typeface="Courier New" panose="02070309020205020404" pitchFamily="49" charset="0"/>
              <a:buChar char="o"/>
            </a:pPr>
            <a:r>
              <a:rPr lang="en-US" altLang="en-US" u="sng">
                <a:cs typeface="Times New Roman" panose="02020603050405020304" pitchFamily="18" charset="0"/>
              </a:rPr>
              <a:t>Loss should be accounted if it is continues blowdown boiler </a:t>
            </a:r>
          </a:p>
          <a:p>
            <a:pPr marL="285750" indent="-285750" algn="just">
              <a:lnSpc>
                <a:spcPct val="150000"/>
              </a:lnSpc>
              <a:buFont typeface="Courier New" panose="02070309020205020404" pitchFamily="49" charset="0"/>
              <a:buChar char="o"/>
            </a:pPr>
            <a:r>
              <a:rPr lang="en-US" altLang="en-US" u="sng"/>
              <a:t>Steady operation</a:t>
            </a:r>
            <a:endParaRPr lang="en-US" altLang="en-US" u="sng">
              <a:cs typeface="Times New Roman" panose="02020603050405020304" pitchFamily="18" charset="0"/>
            </a:endParaRPr>
          </a:p>
        </p:txBody>
      </p:sp>
    </p:spTree>
    <p:extLst>
      <p:ext uri="{BB962C8B-B14F-4D97-AF65-F5344CB8AC3E}">
        <p14:creationId xmlns:p14="http://schemas.microsoft.com/office/powerpoint/2010/main" val="1247184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a:t>Boiler Efficiency – Direct Method</a:t>
            </a:r>
            <a:endParaRPr lang="en-CA"/>
          </a:p>
        </p:txBody>
      </p:sp>
      <p:sp>
        <p:nvSpPr>
          <p:cNvPr id="3" name="Content Placeholder 2"/>
          <p:cNvSpPr>
            <a:spLocks noGrp="1"/>
          </p:cNvSpPr>
          <p:nvPr>
            <p:ph idx="1"/>
          </p:nvPr>
        </p:nvSpPr>
        <p:spPr>
          <a:xfrm>
            <a:off x="1280160" y="1912075"/>
            <a:ext cx="9628632" cy="3986213"/>
          </a:xfrm>
        </p:spPr>
        <p:txBody>
          <a:bodyPr>
            <a:normAutofit/>
          </a:bodyPr>
          <a:lstStyle/>
          <a:p>
            <a:pPr>
              <a:lnSpc>
                <a:spcPct val="90000"/>
              </a:lnSpc>
              <a:buFontTx/>
              <a:buNone/>
            </a:pPr>
            <a:r>
              <a:rPr lang="en-GB" altLang="en-US" sz="1800"/>
              <a:t>Advantages</a:t>
            </a:r>
          </a:p>
          <a:p>
            <a:pPr>
              <a:lnSpc>
                <a:spcPct val="90000"/>
              </a:lnSpc>
            </a:pPr>
            <a:r>
              <a:rPr lang="en-GB" altLang="en-US" sz="1800"/>
              <a:t>Plant people can evaluate quickly the efficiency of boilers</a:t>
            </a:r>
          </a:p>
          <a:p>
            <a:pPr>
              <a:lnSpc>
                <a:spcPct val="90000"/>
              </a:lnSpc>
            </a:pPr>
            <a:r>
              <a:rPr lang="en-GB" altLang="en-US" sz="1800"/>
              <a:t>Requires few parameters for computation</a:t>
            </a:r>
          </a:p>
          <a:p>
            <a:pPr>
              <a:lnSpc>
                <a:spcPct val="90000"/>
              </a:lnSpc>
            </a:pPr>
            <a:r>
              <a:rPr lang="en-GB" altLang="en-US" sz="1800"/>
              <a:t>Needs few instruments for monitoring</a:t>
            </a:r>
          </a:p>
          <a:p>
            <a:pPr>
              <a:lnSpc>
                <a:spcPct val="90000"/>
              </a:lnSpc>
              <a:buFontTx/>
              <a:buNone/>
            </a:pPr>
            <a:endParaRPr lang="en-GB" altLang="en-US" sz="1800"/>
          </a:p>
          <a:p>
            <a:pPr>
              <a:lnSpc>
                <a:spcPct val="90000"/>
              </a:lnSpc>
              <a:buFontTx/>
              <a:buNone/>
            </a:pPr>
            <a:r>
              <a:rPr lang="en-GB" altLang="en-US" sz="1800"/>
              <a:t>Disadvantages</a:t>
            </a:r>
          </a:p>
          <a:p>
            <a:pPr>
              <a:lnSpc>
                <a:spcPct val="90000"/>
              </a:lnSpc>
            </a:pPr>
            <a:r>
              <a:rPr lang="en-GB" altLang="en-US" sz="1800"/>
              <a:t>Does not give clues to the operator as to why efficiency of system is lower</a:t>
            </a:r>
          </a:p>
          <a:p>
            <a:pPr>
              <a:lnSpc>
                <a:spcPct val="90000"/>
              </a:lnSpc>
            </a:pPr>
            <a:r>
              <a:rPr lang="en-GB" altLang="en-US" sz="1800"/>
              <a:t>Does not calculate various losses accountable for various efficiency levels</a:t>
            </a:r>
          </a:p>
          <a:p>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9</a:t>
            </a:fld>
            <a:endParaRPr lang="en-CA"/>
          </a:p>
        </p:txBody>
      </p:sp>
    </p:spTree>
    <p:extLst>
      <p:ext uri="{BB962C8B-B14F-4D97-AF65-F5344CB8AC3E}">
        <p14:creationId xmlns:p14="http://schemas.microsoft.com/office/powerpoint/2010/main" val="972524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Educational subjects 16x9</vt:lpstr>
      <vt:lpstr>EN 410 Energy Management</vt:lpstr>
      <vt:lpstr>Recap</vt:lpstr>
      <vt:lpstr>Why steam?</vt:lpstr>
      <vt:lpstr>Boiler</vt:lpstr>
      <vt:lpstr>Boiler System</vt:lpstr>
      <vt:lpstr>Performance Evaluation</vt:lpstr>
      <vt:lpstr>Boiler Efficiency – Direct Method</vt:lpstr>
      <vt:lpstr>Measurement for Direct Method</vt:lpstr>
      <vt:lpstr>Boiler Efficiency – Direct Method</vt:lpstr>
      <vt:lpstr>Problem 1 (Direct method)</vt:lpstr>
      <vt:lpstr>Indirect Method</vt:lpstr>
      <vt:lpstr>Flue gas loss</vt:lpstr>
      <vt:lpstr>Flue gas loss</vt:lpstr>
      <vt:lpstr>Surface heat loss</vt:lpstr>
      <vt:lpstr>Blowdown loss</vt:lpstr>
      <vt:lpstr>Measurements for In-Direct Method</vt:lpstr>
      <vt:lpstr>Precautions for Indirect Method</vt:lpstr>
      <vt:lpstr>Problem 2 (Indirect method) – Furnace Oil Burner</vt:lpstr>
      <vt:lpstr>Flue Gas Heat Loss</vt:lpstr>
      <vt:lpstr>Mass flow rate of air</vt:lpstr>
      <vt:lpstr>Heat Loss due to the formation of water </vt:lpstr>
      <vt:lpstr>Heat Loss due to Moisture in Fuel</vt:lpstr>
      <vt:lpstr>Heat Loss due to Moisture in Air</vt:lpstr>
      <vt:lpstr>Surface heat loss</vt:lpstr>
      <vt:lpstr>Heat Loss due to Incomplete Combustion</vt:lpstr>
      <vt:lpstr>Heat Loss due to unburnt fuel</vt:lpstr>
      <vt:lpstr>Boiler efficiency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pavit</dc:creator>
  <cp:revision>1</cp:revision>
  <dcterms:created xsi:type="dcterms:W3CDTF">2023-01-22T10:32:15Z</dcterms:created>
  <dcterms:modified xsi:type="dcterms:W3CDTF">2025-04-27T06:00:41Z</dcterms:modified>
</cp:coreProperties>
</file>